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354" r:id="rId2"/>
    <p:sldId id="390" r:id="rId3"/>
    <p:sldId id="728" r:id="rId4"/>
    <p:sldId id="731" r:id="rId5"/>
    <p:sldId id="754" r:id="rId6"/>
    <p:sldId id="755" r:id="rId7"/>
    <p:sldId id="760" r:id="rId8"/>
    <p:sldId id="756" r:id="rId9"/>
    <p:sldId id="757" r:id="rId10"/>
    <p:sldId id="761" r:id="rId11"/>
    <p:sldId id="762" r:id="rId12"/>
    <p:sldId id="763" r:id="rId13"/>
    <p:sldId id="758" r:id="rId14"/>
    <p:sldId id="759" r:id="rId15"/>
    <p:sldId id="764" r:id="rId16"/>
    <p:sldId id="765" r:id="rId17"/>
    <p:sldId id="751" r:id="rId18"/>
    <p:sldId id="752" r:id="rId19"/>
    <p:sldId id="766" r:id="rId20"/>
    <p:sldId id="767" r:id="rId21"/>
    <p:sldId id="750" r:id="rId22"/>
    <p:sldId id="749" r:id="rId23"/>
    <p:sldId id="768" r:id="rId24"/>
    <p:sldId id="769" r:id="rId25"/>
    <p:sldId id="736" r:id="rId26"/>
    <p:sldId id="737" r:id="rId27"/>
    <p:sldId id="770" r:id="rId28"/>
    <p:sldId id="738" r:id="rId29"/>
    <p:sldId id="740" r:id="rId30"/>
    <p:sldId id="739" r:id="rId31"/>
    <p:sldId id="741" r:id="rId32"/>
    <p:sldId id="742" r:id="rId33"/>
    <p:sldId id="743" r:id="rId34"/>
    <p:sldId id="744" r:id="rId35"/>
    <p:sldId id="745" r:id="rId36"/>
    <p:sldId id="729" r:id="rId37"/>
    <p:sldId id="557" r:id="rId38"/>
    <p:sldId id="393" r:id="rId39"/>
    <p:sldId id="288" r:id="rId40"/>
    <p:sldId id="289" r:id="rId41"/>
  </p:sldIdLst>
  <p:sldSz cx="12188825"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08" autoAdjust="0"/>
    <p:restoredTop sz="56903" autoAdjust="0"/>
  </p:normalViewPr>
  <p:slideViewPr>
    <p:cSldViewPr>
      <p:cViewPr varScale="1">
        <p:scale>
          <a:sx n="52" d="100"/>
          <a:sy n="52" d="100"/>
        </p:scale>
        <p:origin x="2128" y="168"/>
      </p:cViewPr>
      <p:guideLst>
        <p:guide orient="horz" pos="2160"/>
        <p:guide pos="335"/>
      </p:guideLst>
    </p:cSldViewPr>
  </p:slideViewPr>
  <p:outlineViewPr>
    <p:cViewPr>
      <p:scale>
        <a:sx n="33" d="100"/>
        <a:sy n="33" d="100"/>
      </p:scale>
      <p:origin x="0" y="-10368"/>
    </p:cViewPr>
  </p:outlineViewPr>
  <p:notesTextViewPr>
    <p:cViewPr>
      <p:scale>
        <a:sx n="1" d="1"/>
        <a:sy n="1" d="1"/>
      </p:scale>
      <p:origin x="0" y="0"/>
    </p:cViewPr>
  </p:notesTextViewPr>
  <p:sorterViewPr>
    <p:cViewPr>
      <p:scale>
        <a:sx n="20" d="100"/>
        <a:sy n="20" d="100"/>
      </p:scale>
      <p:origin x="0" y="0"/>
    </p:cViewPr>
  </p:sorterViewPr>
  <p:notesViewPr>
    <p:cSldViewPr>
      <p:cViewPr varScale="1">
        <p:scale>
          <a:sx n="62" d="100"/>
          <a:sy n="62" d="100"/>
        </p:scale>
        <p:origin x="-2611"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1/14/20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lvl="1" indent="-228600">
              <a:buFont typeface="+mj-lt"/>
              <a:buAutoNum type="arabicPeriod" startAt="4"/>
            </a:pPr>
            <a:r>
              <a:rPr lang="en-US" baseline="0" dirty="0"/>
              <a:t>For Source Type, select either Table or SQL Query. In the slide example, select SQL Query. Then, enter the SQL required to generate the chart series and click Next.</a:t>
            </a:r>
          </a:p>
          <a:p>
            <a:pPr marL="457200" lvl="1" indent="-228600">
              <a:buFont typeface="+mj-lt"/>
              <a:buAutoNum type="arabicPeriod" startAt="4"/>
            </a:pPr>
            <a:r>
              <a:rPr lang="en-US" baseline="0" dirty="0"/>
              <a:t>For Column Mapping, </a:t>
            </a:r>
            <a:r>
              <a:rPr lang="en-US" sz="1050" b="0" i="0" kern="1200" dirty="0">
                <a:solidFill>
                  <a:schemeClr val="tx1"/>
                </a:solidFill>
                <a:latin typeface="+mn-lt"/>
                <a:ea typeface="+mn-ea"/>
                <a:cs typeface="+mn-cs"/>
              </a:rPr>
              <a:t>the options that display will vary depending upon the chart type selected. For a bar chart</a:t>
            </a:r>
            <a:r>
              <a:rPr lang="en-US" baseline="0" dirty="0"/>
              <a:t>:</a:t>
            </a:r>
          </a:p>
          <a:p>
            <a:pPr marL="800100" lvl="3" indent="-228600"/>
            <a:r>
              <a:rPr lang="en-US" baseline="0" dirty="0"/>
              <a:t>Orientation: Select Vertical</a:t>
            </a:r>
          </a:p>
          <a:p>
            <a:pPr marL="800100" lvl="3" indent="-228600"/>
            <a:r>
              <a:rPr lang="en-US" baseline="0" dirty="0"/>
              <a:t>Label Column: </a:t>
            </a:r>
            <a:r>
              <a:rPr lang="en-US" sz="900" b="0" i="0" kern="1200" dirty="0">
                <a:solidFill>
                  <a:schemeClr val="tx1"/>
                </a:solidFill>
                <a:latin typeface="+mn-lt"/>
                <a:ea typeface="+mn-ea"/>
                <a:cs typeface="+mn-cs"/>
              </a:rPr>
              <a:t>Select the column name to be used for defining the label(s) of the x-axis on the chart. In the example,</a:t>
            </a:r>
            <a:r>
              <a:rPr lang="en-US" sz="900" b="0" i="0" kern="1200" baseline="0" dirty="0">
                <a:solidFill>
                  <a:schemeClr val="tx1"/>
                </a:solidFill>
                <a:latin typeface="+mn-lt"/>
                <a:ea typeface="+mn-ea"/>
                <a:cs typeface="+mn-cs"/>
              </a:rPr>
              <a:t> select LABEL.</a:t>
            </a:r>
            <a:endParaRPr lang="en-US" sz="900" b="0" i="0" kern="1200" dirty="0">
              <a:solidFill>
                <a:schemeClr val="tx1"/>
              </a:solidFill>
              <a:latin typeface="+mn-lt"/>
              <a:ea typeface="+mn-ea"/>
              <a:cs typeface="+mn-cs"/>
            </a:endParaRPr>
          </a:p>
          <a:p>
            <a:pPr marL="800100" lvl="3" indent="-228600"/>
            <a:r>
              <a:rPr lang="en-US" sz="900" b="0" i="0" kern="1200" baseline="0" dirty="0">
                <a:solidFill>
                  <a:schemeClr val="tx1"/>
                </a:solidFill>
                <a:latin typeface="+mn-lt"/>
                <a:ea typeface="+mn-ea"/>
                <a:cs typeface="+mn-cs"/>
              </a:rPr>
              <a:t>Value Column: </a:t>
            </a:r>
            <a:r>
              <a:rPr lang="en-US" sz="900" b="0" i="0" kern="1200" dirty="0">
                <a:solidFill>
                  <a:schemeClr val="tx1"/>
                </a:solidFill>
                <a:latin typeface="+mn-lt"/>
                <a:ea typeface="+mn-ea"/>
                <a:cs typeface="+mn-cs"/>
              </a:rPr>
              <a:t>Select the column name to be used for defining the value on this chart. In the example, select VALUE.</a:t>
            </a:r>
          </a:p>
          <a:p>
            <a:pPr marL="628650" lvl="2" indent="-228600">
              <a:buFontTx/>
              <a:buNone/>
            </a:pPr>
            <a:r>
              <a:rPr lang="en-US" sz="900" b="0" i="0" kern="1200" dirty="0">
                <a:solidFill>
                  <a:schemeClr val="tx1"/>
                </a:solidFill>
                <a:latin typeface="+mn-lt"/>
                <a:ea typeface="+mn-ea"/>
                <a:cs typeface="+mn-cs"/>
              </a:rPr>
              <a:t>Then,</a:t>
            </a:r>
            <a:r>
              <a:rPr lang="en-US" sz="900" b="0" i="0" kern="1200" baseline="0" dirty="0">
                <a:solidFill>
                  <a:schemeClr val="tx1"/>
                </a:solidFill>
                <a:latin typeface="+mn-lt"/>
                <a:ea typeface="+mn-ea"/>
                <a:cs typeface="+mn-cs"/>
              </a:rPr>
              <a:t> click Create. Your Bar chart is now created. You can click Save and then click Save and Run Page. </a:t>
            </a:r>
          </a:p>
          <a:p>
            <a:pPr marL="628650" lvl="2" indent="-228600">
              <a:buFontTx/>
              <a:buNone/>
            </a:pPr>
            <a:endParaRPr lang="en-US" sz="900" b="0" i="0" kern="1200" baseline="0" dirty="0">
              <a:solidFill>
                <a:schemeClr val="tx1"/>
              </a:solidFill>
              <a:latin typeface="+mn-lt"/>
              <a:ea typeface="+mn-ea"/>
              <a:cs typeface="+mn-cs"/>
            </a:endParaRPr>
          </a:p>
          <a:p>
            <a:pPr marL="800100" lvl="3" indent="-228600">
              <a:buFontTx/>
              <a:buNone/>
            </a:pPr>
            <a:endParaRPr lang="en-US" baseline="0" dirty="0"/>
          </a:p>
          <a:p>
            <a:pPr marL="457200" lvl="1" indent="-228600">
              <a:buFont typeface="+mj-lt"/>
              <a:buAutoNum type="arabicPeriod" startAt="4"/>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3725682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lvl="1" indent="-228600">
              <a:buFont typeface="+mj-lt"/>
              <a:buAutoNum type="arabicPeriod" startAt="6"/>
            </a:pPr>
            <a:r>
              <a:rPr lang="en-US" sz="1000" b="0" i="0" kern="1200" baseline="0" dirty="0">
                <a:solidFill>
                  <a:schemeClr val="tx1"/>
                </a:solidFill>
                <a:latin typeface="+mn-lt"/>
                <a:ea typeface="+mn-ea"/>
                <a:cs typeface="+mn-cs"/>
              </a:rPr>
              <a:t>The bar chart is displayed but the colors are not displayed properly. You want to edit the series-level attributes, adjust the Column Mapping and specify the column name for Series Name. </a:t>
            </a:r>
            <a:r>
              <a:rPr lang="en-US" sz="1050" b="0" i="0" kern="1200" baseline="0" dirty="0">
                <a:solidFill>
                  <a:schemeClr val="tx1"/>
                </a:solidFill>
                <a:latin typeface="+mn-lt"/>
                <a:ea typeface="+mn-ea"/>
                <a:cs typeface="+mn-cs"/>
              </a:rPr>
              <a:t>In the Developer Toolbar, click </a:t>
            </a:r>
            <a:r>
              <a:rPr lang="en-US" sz="1050" b="1" i="0" kern="1200" baseline="0" dirty="0">
                <a:solidFill>
                  <a:schemeClr val="tx1"/>
                </a:solidFill>
                <a:latin typeface="+mn-lt"/>
                <a:ea typeface="+mn-ea"/>
                <a:cs typeface="+mn-cs"/>
              </a:rPr>
              <a:t>Edit Page &lt;</a:t>
            </a:r>
            <a:r>
              <a:rPr lang="en-US" sz="1050" b="1" i="1" kern="1200" baseline="0" dirty="0">
                <a:solidFill>
                  <a:schemeClr val="tx1"/>
                </a:solidFill>
                <a:latin typeface="+mn-lt"/>
                <a:ea typeface="+mn-ea"/>
                <a:cs typeface="+mn-cs"/>
              </a:rPr>
              <a:t>n</a:t>
            </a:r>
            <a:r>
              <a:rPr lang="en-US" sz="1050" b="1" i="0" kern="1200" baseline="0" dirty="0">
                <a:solidFill>
                  <a:schemeClr val="tx1"/>
                </a:solidFill>
                <a:latin typeface="+mn-lt"/>
                <a:ea typeface="+mn-ea"/>
                <a:cs typeface="+mn-cs"/>
              </a:rPr>
              <a:t>&gt;.</a:t>
            </a:r>
          </a:p>
          <a:p>
            <a:pPr marL="457200" lvl="1" indent="-228600">
              <a:buFont typeface="+mj-lt"/>
              <a:buAutoNum type="arabicPeriod" startAt="6"/>
            </a:pPr>
            <a:r>
              <a:rPr lang="en-US" sz="1050" b="0" i="0" kern="1200" baseline="0" dirty="0">
                <a:solidFill>
                  <a:schemeClr val="tx1"/>
                </a:solidFill>
                <a:latin typeface="+mn-lt"/>
                <a:ea typeface="+mn-ea"/>
                <a:cs typeface="+mn-cs"/>
              </a:rPr>
              <a:t>Under Rendering, expand </a:t>
            </a:r>
            <a:r>
              <a:rPr lang="en-US" sz="1050" b="1" i="0" kern="1200" baseline="0" dirty="0">
                <a:solidFill>
                  <a:schemeClr val="tx1"/>
                </a:solidFill>
                <a:latin typeface="+mn-lt"/>
                <a:ea typeface="+mn-ea"/>
                <a:cs typeface="+mn-cs"/>
              </a:rPr>
              <a:t>Series</a:t>
            </a:r>
            <a:r>
              <a:rPr lang="en-US" sz="1050" b="0" i="0" kern="1200" baseline="0" dirty="0">
                <a:solidFill>
                  <a:schemeClr val="tx1"/>
                </a:solidFill>
                <a:latin typeface="+mn-lt"/>
                <a:ea typeface="+mn-ea"/>
                <a:cs typeface="+mn-cs"/>
              </a:rPr>
              <a:t> and select </a:t>
            </a:r>
            <a:r>
              <a:rPr lang="en-US" sz="1050" b="1" i="0" kern="1200" baseline="0" dirty="0">
                <a:solidFill>
                  <a:schemeClr val="tx1"/>
                </a:solidFill>
                <a:latin typeface="+mn-lt"/>
                <a:ea typeface="+mn-ea"/>
                <a:cs typeface="+mn-cs"/>
              </a:rPr>
              <a:t>Series 1</a:t>
            </a:r>
            <a:r>
              <a:rPr lang="en-US" sz="1050" b="0" i="0" kern="1200" baseline="0" dirty="0">
                <a:solidFill>
                  <a:schemeClr val="tx1"/>
                </a:solidFill>
                <a:latin typeface="+mn-lt"/>
                <a:ea typeface="+mn-ea"/>
                <a:cs typeface="+mn-cs"/>
              </a:rPr>
              <a:t>. In the property editor, scroll down to Column Mapping. For Series Name, select SERIES. Click </a:t>
            </a:r>
            <a:r>
              <a:rPr lang="en-US" sz="1050" b="1" i="0" kern="1200" baseline="0" dirty="0">
                <a:solidFill>
                  <a:schemeClr val="tx1"/>
                </a:solidFill>
                <a:latin typeface="+mn-lt"/>
                <a:ea typeface="+mn-ea"/>
                <a:cs typeface="+mn-cs"/>
              </a:rPr>
              <a:t>Save</a:t>
            </a:r>
            <a:r>
              <a:rPr lang="en-US" sz="1050" b="0" i="0" kern="1200" baseline="0" dirty="0">
                <a:solidFill>
                  <a:schemeClr val="tx1"/>
                </a:solidFill>
                <a:latin typeface="+mn-lt"/>
                <a:ea typeface="+mn-ea"/>
                <a:cs typeface="+mn-cs"/>
              </a:rPr>
              <a:t>.</a:t>
            </a:r>
          </a:p>
          <a:p>
            <a:pPr marL="228600" lvl="0" indent="-228600">
              <a:buFontTx/>
              <a:buNone/>
            </a:pPr>
            <a:r>
              <a:rPr lang="en-US" sz="1100" b="0" i="0" kern="1200" baseline="0" dirty="0">
                <a:solidFill>
                  <a:schemeClr val="tx1"/>
                </a:solidFill>
                <a:latin typeface="+mn-lt"/>
                <a:ea typeface="+mn-ea"/>
                <a:cs typeface="+mn-cs"/>
              </a:rPr>
              <a:t> </a:t>
            </a:r>
            <a:endParaRPr lang="en-US" sz="1100" b="1" i="0" kern="1200" baseline="0" dirty="0">
              <a:solidFill>
                <a:schemeClr val="tx1"/>
              </a:solidFill>
              <a:latin typeface="+mn-lt"/>
              <a:ea typeface="+mn-ea"/>
              <a:cs typeface="+mn-cs"/>
            </a:endParaRPr>
          </a:p>
          <a:p>
            <a:pPr marL="457200" lvl="1" indent="-228600">
              <a:buFont typeface="+mj-lt"/>
              <a:buAutoNum type="arabicPeriod" startAt="6"/>
            </a:pPr>
            <a:endParaRPr lang="en-US" sz="1050" b="0" i="0" kern="1200" baseline="0" dirty="0">
              <a:solidFill>
                <a:schemeClr val="tx1"/>
              </a:solidFill>
              <a:latin typeface="+mn-lt"/>
              <a:ea typeface="+mn-ea"/>
              <a:cs typeface="+mn-cs"/>
            </a:endParaRPr>
          </a:p>
          <a:p>
            <a:pPr marL="228600" lvl="0" indent="-228600">
              <a:buFontTx/>
              <a:buNone/>
            </a:pPr>
            <a:endParaRPr lang="en-US" sz="1100" b="0" i="0" kern="1200" baseline="0" dirty="0">
              <a:solidFill>
                <a:schemeClr val="tx1"/>
              </a:solidFill>
              <a:latin typeface="+mn-lt"/>
              <a:ea typeface="+mn-ea"/>
              <a:cs typeface="+mn-cs"/>
            </a:endParaRPr>
          </a:p>
          <a:p>
            <a:pPr marL="457200" lvl="1" indent="-228600">
              <a:buFontTx/>
              <a:buNone/>
            </a:pPr>
            <a:endParaRPr lang="en-US" baseline="0" dirty="0"/>
          </a:p>
          <a:p>
            <a:pPr marL="0" lvl="0" indent="0">
              <a:buFontTx/>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2775541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228600" marR="0" lvl="0" indent="-228600" algn="l" defTabSz="914400" rtl="0" eaLnBrk="1" fontAlgn="auto" latinLnBrk="0" hangingPunct="1">
              <a:lnSpc>
                <a:spcPct val="100000"/>
              </a:lnSpc>
              <a:spcBef>
                <a:spcPts val="600"/>
              </a:spcBef>
              <a:spcAft>
                <a:spcPts val="0"/>
              </a:spcAft>
              <a:buClrTx/>
              <a:buSzTx/>
              <a:buFontTx/>
              <a:buNone/>
              <a:tabLst/>
              <a:defRPr/>
            </a:pPr>
            <a:r>
              <a:rPr lang="en-US" dirty="0"/>
              <a:t>Once you create</a:t>
            </a:r>
            <a:r>
              <a:rPr lang="en-US" baseline="0" dirty="0"/>
              <a:t> a chart, you can alter the display of the chart by declaratively editing the chart attributes in page</a:t>
            </a:r>
          </a:p>
          <a:p>
            <a:pPr marL="228600" marR="0" lvl="0" indent="-228600" algn="l" defTabSz="914400" rtl="0" eaLnBrk="1" fontAlgn="auto" latinLnBrk="0" hangingPunct="1">
              <a:lnSpc>
                <a:spcPct val="100000"/>
              </a:lnSpc>
              <a:spcBef>
                <a:spcPts val="600"/>
              </a:spcBef>
              <a:spcAft>
                <a:spcPts val="0"/>
              </a:spcAft>
              <a:buClrTx/>
              <a:buSzTx/>
              <a:buFontTx/>
              <a:buNone/>
              <a:tabLst/>
              <a:defRPr/>
            </a:pPr>
            <a:r>
              <a:rPr lang="en-US" baseline="0" dirty="0"/>
              <a:t> designer. The slide shows a few changes made to the bar chart attributes.</a:t>
            </a:r>
          </a:p>
          <a:p>
            <a:pPr marL="228600" lvl="0" indent="-228600">
              <a:buFontTx/>
              <a:buNone/>
            </a:pPr>
            <a:r>
              <a:rPr lang="en-US" sz="1100" b="0" i="0" kern="1200" baseline="0" dirty="0">
                <a:solidFill>
                  <a:schemeClr val="tx1"/>
                </a:solidFill>
                <a:latin typeface="+mn-lt"/>
                <a:ea typeface="+mn-ea"/>
                <a:cs typeface="+mn-cs"/>
              </a:rPr>
              <a:t>You want to make your Bar chart as stacked, and also display the legend. Navigate to Page Designer and perform the</a:t>
            </a:r>
          </a:p>
          <a:p>
            <a:pPr marL="228600" lvl="0" indent="-228600">
              <a:buFontTx/>
              <a:buNone/>
            </a:pPr>
            <a:r>
              <a:rPr lang="en-US" sz="1100" b="0" i="0" kern="1200" baseline="0" dirty="0">
                <a:solidFill>
                  <a:schemeClr val="tx1"/>
                </a:solidFill>
                <a:latin typeface="+mn-lt"/>
                <a:ea typeface="+mn-ea"/>
                <a:cs typeface="+mn-cs"/>
              </a:rPr>
              <a:t> following steps:</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050" b="0" i="0" kern="1200" baseline="0" dirty="0">
                <a:solidFill>
                  <a:schemeClr val="tx1"/>
                </a:solidFill>
                <a:latin typeface="+mn-lt"/>
                <a:ea typeface="+mn-ea"/>
                <a:cs typeface="+mn-cs"/>
              </a:rPr>
              <a:t>Under Rendering, select the Chart and then select Attributes. The attributes are displayed in the Property Editor. </a:t>
            </a:r>
          </a:p>
          <a:p>
            <a:pPr marL="457200" lvl="1" indent="-228600">
              <a:buFont typeface="+mj-lt"/>
              <a:buAutoNum type="arabicPeriod"/>
            </a:pPr>
            <a:r>
              <a:rPr lang="en-US" sz="1050" b="0" i="0" kern="1200" baseline="0" dirty="0">
                <a:solidFill>
                  <a:schemeClr val="tx1"/>
                </a:solidFill>
                <a:latin typeface="+mn-lt"/>
                <a:ea typeface="+mn-ea"/>
                <a:cs typeface="+mn-cs"/>
              </a:rPr>
              <a:t>In the Property Editor:</a:t>
            </a:r>
          </a:p>
          <a:p>
            <a:pPr marL="800100" lvl="3" indent="-228600">
              <a:buFont typeface="Arial" panose="020B0604020202020204" pitchFamily="34" charset="0"/>
              <a:buChar char="•"/>
            </a:pPr>
            <a:r>
              <a:rPr lang="en-US" sz="900" b="0" i="0" kern="1200" baseline="0" dirty="0">
                <a:solidFill>
                  <a:schemeClr val="tx1"/>
                </a:solidFill>
                <a:latin typeface="+mn-lt"/>
                <a:ea typeface="+mn-ea"/>
                <a:cs typeface="+mn-cs"/>
              </a:rPr>
              <a:t>Under Appearance, select Yes for Stack</a:t>
            </a:r>
          </a:p>
          <a:p>
            <a:pPr marL="800100" lvl="3" indent="-228600">
              <a:buFont typeface="Arial" panose="020B0604020202020204" pitchFamily="34" charset="0"/>
              <a:buChar char="•"/>
            </a:pPr>
            <a:r>
              <a:rPr lang="en-US" sz="900" b="0" i="0" kern="1200" baseline="0" dirty="0">
                <a:solidFill>
                  <a:schemeClr val="tx1"/>
                </a:solidFill>
                <a:latin typeface="+mn-lt"/>
                <a:ea typeface="+mn-ea"/>
                <a:cs typeface="+mn-cs"/>
              </a:rPr>
              <a:t>Under Legend, select Yes for Show</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100" b="0" i="0" kern="1200" baseline="0" dirty="0">
                <a:solidFill>
                  <a:schemeClr val="tx1"/>
                </a:solidFill>
                <a:latin typeface="+mn-lt"/>
                <a:ea typeface="+mn-ea"/>
                <a:cs typeface="+mn-cs"/>
              </a:rPr>
              <a:t>Click </a:t>
            </a:r>
            <a:r>
              <a:rPr lang="en-US" sz="1100" b="1" i="0" kern="1200" baseline="0" dirty="0">
                <a:solidFill>
                  <a:schemeClr val="tx1"/>
                </a:solidFill>
                <a:latin typeface="+mn-lt"/>
                <a:ea typeface="+mn-ea"/>
                <a:cs typeface="+mn-cs"/>
              </a:rPr>
              <a:t>Save and Run Page</a:t>
            </a:r>
            <a:r>
              <a:rPr lang="en-US" sz="1100" b="0" i="0" kern="1200" baseline="0" dirty="0">
                <a:solidFill>
                  <a:schemeClr val="tx1"/>
                </a:solidFill>
                <a:latin typeface="+mn-lt"/>
                <a:ea typeface="+mn-ea"/>
                <a:cs typeface="+mn-cs"/>
              </a:rPr>
              <a:t>.</a:t>
            </a:r>
          </a:p>
          <a:p>
            <a:pPr marL="457200" lvl="1" indent="-228600">
              <a:buFont typeface="+mj-lt"/>
              <a:buAutoNum type="arabicPeriod"/>
            </a:pPr>
            <a:endParaRPr lang="en-US" sz="1050" b="0" i="0" kern="1200" baseline="0" dirty="0">
              <a:solidFill>
                <a:schemeClr val="tx1"/>
              </a:solidFill>
              <a:latin typeface="+mn-lt"/>
              <a:ea typeface="+mn-ea"/>
              <a:cs typeface="+mn-cs"/>
            </a:endParaRPr>
          </a:p>
          <a:p>
            <a:pPr marL="457200" lvl="1" indent="-228600">
              <a:buFontTx/>
              <a:buNone/>
            </a:pPr>
            <a:endParaRPr lang="en-US" baseline="0" dirty="0"/>
          </a:p>
          <a:p>
            <a:pPr marL="0" lvl="0" indent="0">
              <a:buFontTx/>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1243667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The slide shows an example of a</a:t>
            </a:r>
            <a:r>
              <a:rPr lang="en-US" baseline="0" dirty="0"/>
              <a:t> Line chart</a:t>
            </a:r>
            <a:r>
              <a:rPr lang="en-US" dirty="0"/>
              <a:t>. </a:t>
            </a:r>
            <a:r>
              <a:rPr lang="en-US" sz="1100" b="0" i="0" kern="1200" dirty="0">
                <a:solidFill>
                  <a:schemeClr val="tx1"/>
                </a:solidFill>
                <a:latin typeface="+mn-lt"/>
                <a:ea typeface="+mn-ea"/>
                <a:cs typeface="+mn-cs"/>
              </a:rPr>
              <a:t>You</a:t>
            </a:r>
            <a:r>
              <a:rPr lang="en-US" sz="1100" b="0" i="0" kern="1200" baseline="0" dirty="0">
                <a:solidFill>
                  <a:schemeClr val="tx1"/>
                </a:solidFill>
                <a:latin typeface="+mn-lt"/>
                <a:ea typeface="+mn-ea"/>
                <a:cs typeface="+mn-cs"/>
              </a:rPr>
              <a:t> learn how to create this type of chart in the next slide. </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1143067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To</a:t>
            </a:r>
            <a:r>
              <a:rPr lang="en-US" baseline="0" dirty="0"/>
              <a:t> create a Line chart as a page in your application, first navigate to your application home page. Then click Create Page, select Chart and then perform the following steps:</a:t>
            </a:r>
          </a:p>
          <a:p>
            <a:pPr marL="457200" lvl="1" indent="-228600">
              <a:buFont typeface="+mj-lt"/>
              <a:buAutoNum type="arabicPeriod"/>
            </a:pPr>
            <a:r>
              <a:rPr lang="en-US" baseline="0" dirty="0"/>
              <a:t>Select a chart type and click Next. In this example, select Line.</a:t>
            </a:r>
          </a:p>
          <a:p>
            <a:pPr marL="457200" lvl="1" indent="-228600">
              <a:buFont typeface="+mj-lt"/>
              <a:buAutoNum type="arabicPeriod"/>
            </a:pPr>
            <a:r>
              <a:rPr lang="en-US" baseline="0" dirty="0"/>
              <a:t>For Page and Region Attributes, specify a page name, accept the remaining defaults and click Next.</a:t>
            </a:r>
          </a:p>
          <a:p>
            <a:pPr marL="457200" lvl="1" indent="-228600">
              <a:buFont typeface="+mj-lt"/>
              <a:buAutoNum type="arabicPeriod"/>
            </a:pPr>
            <a:r>
              <a:rPr lang="en-US" baseline="0" dirty="0"/>
              <a:t>Specify your navigation preference and click Next.</a:t>
            </a:r>
          </a:p>
          <a:p>
            <a:pPr marL="457200" lvl="1" indent="-228600">
              <a:buFont typeface="+mj-lt"/>
              <a:buAutoNum type="arabicPeriod"/>
            </a:pPr>
            <a:r>
              <a:rPr lang="en-US" baseline="0" dirty="0"/>
              <a:t>For Source Type, select either Table or SQL Query. In the slide example, select SQL Query. Then, enter the SQL required to generate the chart series and click Next.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147976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lvl="1" indent="-228600">
              <a:buFont typeface="+mj-lt"/>
              <a:buAutoNum type="arabicPeriod" startAt="5"/>
            </a:pPr>
            <a:r>
              <a:rPr lang="en-US" baseline="0" dirty="0"/>
              <a:t>For Column Mapping, </a:t>
            </a:r>
            <a:r>
              <a:rPr lang="en-US" sz="1050" b="0" i="0" kern="1200" dirty="0">
                <a:solidFill>
                  <a:schemeClr val="tx1"/>
                </a:solidFill>
                <a:latin typeface="+mn-lt"/>
                <a:ea typeface="+mn-ea"/>
                <a:cs typeface="+mn-cs"/>
              </a:rPr>
              <a:t>the options that display will vary depending upon the chart type selected. For a line chart</a:t>
            </a:r>
            <a:r>
              <a:rPr lang="en-US" baseline="0" dirty="0"/>
              <a:t>:</a:t>
            </a:r>
          </a:p>
          <a:p>
            <a:pPr marL="800100" lvl="3" indent="-228600"/>
            <a:r>
              <a:rPr lang="en-US" baseline="0" dirty="0"/>
              <a:t>Orientation: Select Vertical</a:t>
            </a:r>
          </a:p>
          <a:p>
            <a:pPr marL="800100" lvl="3" indent="-228600"/>
            <a:r>
              <a:rPr lang="en-US" baseline="0" dirty="0"/>
              <a:t>Label Column: </a:t>
            </a:r>
            <a:r>
              <a:rPr lang="en-US" sz="900" b="0" i="0" kern="1200" dirty="0">
                <a:solidFill>
                  <a:schemeClr val="tx1"/>
                </a:solidFill>
                <a:latin typeface="+mn-lt"/>
                <a:ea typeface="+mn-ea"/>
                <a:cs typeface="+mn-cs"/>
              </a:rPr>
              <a:t>Select the column name to be used for defining the label(s) of the x-axis on the chart. In the example,</a:t>
            </a:r>
            <a:r>
              <a:rPr lang="en-US" sz="900" b="0" i="0" kern="1200" baseline="0" dirty="0">
                <a:solidFill>
                  <a:schemeClr val="tx1"/>
                </a:solidFill>
                <a:latin typeface="+mn-lt"/>
                <a:ea typeface="+mn-ea"/>
                <a:cs typeface="+mn-cs"/>
              </a:rPr>
              <a:t> select PRODUCT_NAME.</a:t>
            </a:r>
            <a:endParaRPr lang="en-US" sz="900" b="0" i="0" kern="1200" dirty="0">
              <a:solidFill>
                <a:schemeClr val="tx1"/>
              </a:solidFill>
              <a:latin typeface="+mn-lt"/>
              <a:ea typeface="+mn-ea"/>
              <a:cs typeface="+mn-cs"/>
            </a:endParaRPr>
          </a:p>
          <a:p>
            <a:pPr marL="800100" lvl="3" indent="-228600"/>
            <a:r>
              <a:rPr lang="en-US" sz="900" b="0" i="0" kern="1200" baseline="0" dirty="0">
                <a:solidFill>
                  <a:schemeClr val="tx1"/>
                </a:solidFill>
                <a:latin typeface="+mn-lt"/>
                <a:ea typeface="+mn-ea"/>
                <a:cs typeface="+mn-cs"/>
              </a:rPr>
              <a:t>Value Column: </a:t>
            </a:r>
            <a:r>
              <a:rPr lang="en-US" sz="900" b="0" i="0" kern="1200" dirty="0">
                <a:solidFill>
                  <a:schemeClr val="tx1"/>
                </a:solidFill>
                <a:latin typeface="+mn-lt"/>
                <a:ea typeface="+mn-ea"/>
                <a:cs typeface="+mn-cs"/>
              </a:rPr>
              <a:t>Select the column name to be used for defining the value on this chart. In the example, select QUANTITY.</a:t>
            </a:r>
          </a:p>
          <a:p>
            <a:pPr marL="628650" lvl="2" indent="-228600">
              <a:buFontTx/>
              <a:buNone/>
            </a:pPr>
            <a:r>
              <a:rPr lang="en-US" sz="900" b="0" i="0" kern="1200" dirty="0">
                <a:solidFill>
                  <a:schemeClr val="tx1"/>
                </a:solidFill>
                <a:latin typeface="+mn-lt"/>
                <a:ea typeface="+mn-ea"/>
                <a:cs typeface="+mn-cs"/>
              </a:rPr>
              <a:t>Then,</a:t>
            </a:r>
            <a:r>
              <a:rPr lang="en-US" sz="900" b="0" i="0" kern="1200" baseline="0" dirty="0">
                <a:solidFill>
                  <a:schemeClr val="tx1"/>
                </a:solidFill>
                <a:latin typeface="+mn-lt"/>
                <a:ea typeface="+mn-ea"/>
                <a:cs typeface="+mn-cs"/>
              </a:rPr>
              <a:t> click </a:t>
            </a:r>
            <a:r>
              <a:rPr lang="en-US" sz="900" b="1" i="0" kern="1200" baseline="0" dirty="0">
                <a:solidFill>
                  <a:schemeClr val="tx1"/>
                </a:solidFill>
                <a:latin typeface="+mn-lt"/>
                <a:ea typeface="+mn-ea"/>
                <a:cs typeface="+mn-cs"/>
              </a:rPr>
              <a:t>Create</a:t>
            </a:r>
            <a:r>
              <a:rPr lang="en-US" sz="900" b="0" i="0" kern="1200" baseline="0" dirty="0">
                <a:solidFill>
                  <a:schemeClr val="tx1"/>
                </a:solidFill>
                <a:latin typeface="+mn-lt"/>
                <a:ea typeface="+mn-ea"/>
                <a:cs typeface="+mn-cs"/>
              </a:rPr>
              <a:t>. Your Line chart is now created. You can click </a:t>
            </a:r>
            <a:r>
              <a:rPr lang="en-US" sz="900" b="1" i="0" kern="1200" baseline="0" dirty="0">
                <a:solidFill>
                  <a:schemeClr val="tx1"/>
                </a:solidFill>
                <a:latin typeface="+mn-lt"/>
                <a:ea typeface="+mn-ea"/>
                <a:cs typeface="+mn-cs"/>
              </a:rPr>
              <a:t>Save and Run Page</a:t>
            </a:r>
            <a:r>
              <a:rPr lang="en-US" sz="900" b="0" i="0" kern="1200" baseline="0" dirty="0">
                <a:solidFill>
                  <a:schemeClr val="tx1"/>
                </a:solidFill>
                <a:latin typeface="+mn-lt"/>
                <a:ea typeface="+mn-ea"/>
                <a:cs typeface="+mn-cs"/>
              </a:rPr>
              <a:t>. </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startAt="6"/>
              <a:tabLst/>
              <a:defRPr/>
            </a:pPr>
            <a:r>
              <a:rPr lang="en-US" sz="1050" b="0" i="0" kern="1200" baseline="0" dirty="0">
                <a:solidFill>
                  <a:schemeClr val="tx1"/>
                </a:solidFill>
                <a:latin typeface="+mn-lt"/>
                <a:ea typeface="+mn-ea"/>
                <a:cs typeface="+mn-cs"/>
              </a:rPr>
              <a:t>The line chart is displayed. You want to alter the display of the chart. </a:t>
            </a:r>
            <a:r>
              <a:rPr lang="en-US" sz="1100" b="0" i="0" kern="1200" baseline="0" dirty="0">
                <a:solidFill>
                  <a:schemeClr val="tx1"/>
                </a:solidFill>
                <a:latin typeface="+mn-lt"/>
                <a:ea typeface="+mn-ea"/>
                <a:cs typeface="+mn-cs"/>
              </a:rPr>
              <a:t>In the Developer Toolbar, click </a:t>
            </a:r>
            <a:r>
              <a:rPr lang="en-US" sz="1100" b="1" i="0" kern="1200" baseline="0" dirty="0">
                <a:solidFill>
                  <a:schemeClr val="tx1"/>
                </a:solidFill>
                <a:latin typeface="+mn-lt"/>
                <a:ea typeface="+mn-ea"/>
                <a:cs typeface="+mn-cs"/>
              </a:rPr>
              <a:t>Edit Page &lt;</a:t>
            </a:r>
            <a:r>
              <a:rPr lang="en-US" sz="1100" b="1" i="1" kern="1200" baseline="0" dirty="0">
                <a:solidFill>
                  <a:schemeClr val="tx1"/>
                </a:solidFill>
                <a:latin typeface="+mn-lt"/>
                <a:ea typeface="+mn-ea"/>
                <a:cs typeface="+mn-cs"/>
              </a:rPr>
              <a:t>n</a:t>
            </a:r>
            <a:r>
              <a:rPr lang="en-US" sz="1100" b="1" i="0" kern="1200" baseline="0" dirty="0">
                <a:solidFill>
                  <a:schemeClr val="tx1"/>
                </a:solidFill>
                <a:latin typeface="+mn-lt"/>
                <a:ea typeface="+mn-ea"/>
                <a:cs typeface="+mn-cs"/>
              </a:rPr>
              <a:t>&gt;.</a:t>
            </a:r>
          </a:p>
          <a:p>
            <a:pPr marL="457200" lvl="1" indent="-228600">
              <a:buFont typeface="+mj-lt"/>
              <a:buAutoNum type="arabicPeriod" startAt="6"/>
            </a:pPr>
            <a:endParaRPr lang="en-US" baseline="0" dirty="0"/>
          </a:p>
          <a:p>
            <a:pPr marL="457200" lvl="1" indent="-228600">
              <a:buFont typeface="+mj-lt"/>
              <a:buAutoNum type="arabicPeriod" startAt="5"/>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3925345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600"/>
              </a:spcBef>
              <a:spcAft>
                <a:spcPts val="0"/>
              </a:spcAft>
              <a:buClrTx/>
              <a:buSzTx/>
              <a:buFont typeface="+mj-lt"/>
              <a:buNone/>
              <a:tabLst/>
              <a:defRPr/>
            </a:pPr>
            <a:r>
              <a:rPr lang="en-US" sz="1100" b="0" i="0" kern="1200" baseline="0" dirty="0">
                <a:solidFill>
                  <a:schemeClr val="tx1"/>
                </a:solidFill>
                <a:latin typeface="+mn-lt"/>
                <a:ea typeface="+mn-ea"/>
                <a:cs typeface="+mn-cs"/>
              </a:rPr>
              <a:t>You want the line chart to be displayed as stacked and also want to show the legend. The line chart should be dotted in style and the marker to be displayed as star. To accommodate these requirements, you edit the chart attributes in the page designer.</a:t>
            </a:r>
          </a:p>
          <a:p>
            <a:pPr marL="0" marR="0" lvl="0" indent="0" algn="l" defTabSz="914400" rtl="0" eaLnBrk="1" fontAlgn="auto" latinLnBrk="0" hangingPunct="1">
              <a:lnSpc>
                <a:spcPct val="100000"/>
              </a:lnSpc>
              <a:spcBef>
                <a:spcPts val="600"/>
              </a:spcBef>
              <a:spcAft>
                <a:spcPts val="0"/>
              </a:spcAft>
              <a:buClrTx/>
              <a:buSzTx/>
              <a:buFont typeface="+mj-lt"/>
              <a:buNone/>
              <a:tabLst/>
              <a:defRPr/>
            </a:pPr>
            <a:endParaRPr lang="en-US" sz="1100" b="0" i="0" kern="1200" baseline="0" dirty="0">
              <a:solidFill>
                <a:schemeClr val="tx1"/>
              </a:solidFill>
              <a:latin typeface="+mn-lt"/>
              <a:ea typeface="+mn-ea"/>
              <a:cs typeface="+mn-cs"/>
            </a:endParaRP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050" b="0" i="0" kern="1200" baseline="0" dirty="0">
                <a:solidFill>
                  <a:schemeClr val="tx1"/>
                </a:solidFill>
                <a:latin typeface="+mn-lt"/>
                <a:ea typeface="+mn-ea"/>
                <a:cs typeface="+mn-cs"/>
              </a:rPr>
              <a:t>Under Rendering, select the Chart and then select Attributes. The chart attributes are displayed in the Property Editor. In the property editor:</a:t>
            </a:r>
          </a:p>
          <a:p>
            <a:pPr marL="628650" marR="0" lvl="2"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00" b="0" i="0" kern="1200" baseline="0" dirty="0">
                <a:solidFill>
                  <a:schemeClr val="tx1"/>
                </a:solidFill>
                <a:latin typeface="+mn-lt"/>
                <a:ea typeface="+mn-ea"/>
                <a:cs typeface="+mn-cs"/>
              </a:rPr>
              <a:t>Under Appearance, select Yes for Stack</a:t>
            </a:r>
          </a:p>
          <a:p>
            <a:pPr marL="628650" marR="0" lvl="2"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00" b="0" i="0" kern="1200" baseline="0" dirty="0">
                <a:solidFill>
                  <a:schemeClr val="tx1"/>
                </a:solidFill>
                <a:latin typeface="+mn-lt"/>
                <a:ea typeface="+mn-ea"/>
                <a:cs typeface="+mn-cs"/>
              </a:rPr>
              <a:t>Under Legend, select Yes for Show</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1100" b="0" i="0" kern="1200" baseline="0" dirty="0">
              <a:solidFill>
                <a:schemeClr val="tx1"/>
              </a:solidFill>
              <a:latin typeface="+mn-lt"/>
              <a:ea typeface="+mn-ea"/>
              <a:cs typeface="+mn-cs"/>
            </a:endParaRP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startAt="2"/>
              <a:tabLst/>
              <a:defRPr/>
            </a:pPr>
            <a:r>
              <a:rPr lang="en-US" sz="1050" b="0" i="0" kern="1200" baseline="0" dirty="0">
                <a:solidFill>
                  <a:schemeClr val="tx1"/>
                </a:solidFill>
                <a:latin typeface="+mn-lt"/>
                <a:ea typeface="+mn-ea"/>
                <a:cs typeface="+mn-cs"/>
              </a:rPr>
              <a:t>Expand Series and select Series 1. In the Property Editor, perform the following steps:</a:t>
            </a:r>
          </a:p>
          <a:p>
            <a:pPr marL="628650" marR="0" lvl="2"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00" b="0" i="0" kern="1200" baseline="0" dirty="0">
                <a:solidFill>
                  <a:schemeClr val="tx1"/>
                </a:solidFill>
                <a:latin typeface="+mn-lt"/>
                <a:ea typeface="+mn-ea"/>
                <a:cs typeface="+mn-cs"/>
              </a:rPr>
              <a:t>Under Identification &gt; Name, enter a name for the Series. In the slide example, you enter Store A</a:t>
            </a:r>
          </a:p>
          <a:p>
            <a:pPr marL="628650" marR="0" lvl="2"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00" b="0" i="0" kern="1200" baseline="0" dirty="0">
                <a:solidFill>
                  <a:schemeClr val="tx1"/>
                </a:solidFill>
                <a:latin typeface="+mn-lt"/>
                <a:ea typeface="+mn-ea"/>
                <a:cs typeface="+mn-cs"/>
              </a:rPr>
              <a:t>Under Line, select Dotted for Style, and Centered Stepped for Type</a:t>
            </a:r>
          </a:p>
          <a:p>
            <a:pPr marL="628650" marR="0" lvl="2"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00" b="0" i="0" kern="1200" baseline="0" dirty="0">
                <a:solidFill>
                  <a:schemeClr val="tx1"/>
                </a:solidFill>
                <a:latin typeface="+mn-lt"/>
                <a:ea typeface="+mn-ea"/>
                <a:cs typeface="+mn-cs"/>
              </a:rPr>
              <a:t>For Marker &gt; Show, select Yes and for Marker &gt; Shape, select Star</a:t>
            </a:r>
          </a:p>
          <a:p>
            <a:pPr marL="628650" marR="0" lvl="2"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00" b="0" i="0" kern="1200" baseline="0" dirty="0">
                <a:solidFill>
                  <a:schemeClr val="tx1"/>
                </a:solidFill>
                <a:latin typeface="+mn-lt"/>
                <a:ea typeface="+mn-ea"/>
                <a:cs typeface="+mn-cs"/>
              </a:rPr>
              <a:t>Under Label, select Yes for Show</a:t>
            </a:r>
          </a:p>
          <a:p>
            <a:pPr marL="628650" marR="0" lvl="2"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00" b="0" i="0" kern="1200" baseline="0" dirty="0">
                <a:solidFill>
                  <a:schemeClr val="tx1"/>
                </a:solidFill>
                <a:latin typeface="+mn-lt"/>
                <a:ea typeface="+mn-ea"/>
                <a:cs typeface="+mn-cs"/>
              </a:rPr>
              <a:t>Click Save and Run Page.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2334806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The slide shows an example of a pie chart and the SQL query used to generate the chart. </a:t>
            </a:r>
            <a:r>
              <a:rPr lang="en-US" sz="1100" b="0" i="0" kern="1200" dirty="0">
                <a:solidFill>
                  <a:schemeClr val="tx1"/>
                </a:solidFill>
                <a:latin typeface="+mn-lt"/>
                <a:ea typeface="+mn-ea"/>
                <a:cs typeface="+mn-cs"/>
              </a:rPr>
              <a:t>Pie charts are useful for visualizing parts of a whole, but do not display zero or negative values, and are therefore not recommended for data sets that may have negative or null data.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255678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To</a:t>
            </a:r>
            <a:r>
              <a:rPr lang="en-US" baseline="0" dirty="0"/>
              <a:t> create a Pie chart as a page in your application, first navigate to your application home page. Then click Create Page, select Chart and then perform the following steps:</a:t>
            </a:r>
          </a:p>
          <a:p>
            <a:pPr marL="457200" lvl="1" indent="-228600">
              <a:buFont typeface="+mj-lt"/>
              <a:buAutoNum type="arabicPeriod"/>
            </a:pPr>
            <a:r>
              <a:rPr lang="en-US" baseline="0" dirty="0"/>
              <a:t>Select a chart type and click Next. In this example, select Pie.</a:t>
            </a:r>
          </a:p>
          <a:p>
            <a:pPr marL="457200" lvl="1" indent="-228600">
              <a:buFont typeface="+mj-lt"/>
              <a:buAutoNum type="arabicPeriod"/>
            </a:pPr>
            <a:r>
              <a:rPr lang="en-US" baseline="0" dirty="0"/>
              <a:t>For Page and Region Attributes, specify a page name, accept the remaining defaults and click Next.</a:t>
            </a:r>
          </a:p>
          <a:p>
            <a:pPr marL="457200" lvl="1" indent="-228600">
              <a:buFont typeface="+mj-lt"/>
              <a:buAutoNum type="arabicPeriod"/>
            </a:pPr>
            <a:r>
              <a:rPr lang="en-US" baseline="0" dirty="0"/>
              <a:t>Specify your navigation preference and click Next.</a:t>
            </a:r>
          </a:p>
          <a:p>
            <a:pPr marL="457200" lvl="1" indent="-228600">
              <a:buFont typeface="+mj-lt"/>
              <a:buAutoNum type="arabicPeriod"/>
            </a:pPr>
            <a:r>
              <a:rPr lang="en-US" baseline="0" dirty="0"/>
              <a:t>For Source Type, select either Table or SQL Query. In the slide example, select SQL Query. Then, enter the SQL required to generate the chart series and click Next.</a:t>
            </a:r>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68191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lvl="1" indent="-228600">
              <a:buFont typeface="+mj-lt"/>
              <a:buAutoNum type="arabicPeriod" startAt="5"/>
            </a:pPr>
            <a:r>
              <a:rPr lang="en-US" baseline="0" dirty="0"/>
              <a:t>For Column Mapping, </a:t>
            </a:r>
            <a:r>
              <a:rPr lang="en-US" sz="1050" b="0" i="0" kern="1200" dirty="0">
                <a:solidFill>
                  <a:schemeClr val="tx1"/>
                </a:solidFill>
                <a:latin typeface="+mn-lt"/>
                <a:ea typeface="+mn-ea"/>
                <a:cs typeface="+mn-cs"/>
              </a:rPr>
              <a:t>the options that display will vary depending upon the chart type selected. For a pie chart</a:t>
            </a:r>
            <a:r>
              <a:rPr lang="en-US" baseline="0" dirty="0"/>
              <a:t>:</a:t>
            </a:r>
          </a:p>
          <a:p>
            <a:pPr marL="800100" lvl="3" indent="-228600"/>
            <a:r>
              <a:rPr lang="en-US" baseline="0" dirty="0"/>
              <a:t>Orientation: Select Vertical</a:t>
            </a:r>
          </a:p>
          <a:p>
            <a:pPr marL="800100" lvl="3" indent="-228600"/>
            <a:r>
              <a:rPr lang="en-US" baseline="0" dirty="0"/>
              <a:t>Label Column: </a:t>
            </a:r>
            <a:r>
              <a:rPr lang="en-US" sz="900" b="0" i="0" kern="1200" dirty="0">
                <a:solidFill>
                  <a:schemeClr val="tx1"/>
                </a:solidFill>
                <a:latin typeface="+mn-lt"/>
                <a:ea typeface="+mn-ea"/>
                <a:cs typeface="+mn-cs"/>
              </a:rPr>
              <a:t>Select the column name to be used for defining the label(s) of the x-axis on the chart. In the example,</a:t>
            </a:r>
            <a:r>
              <a:rPr lang="en-US" sz="900" b="0" i="0" kern="1200" baseline="0" dirty="0">
                <a:solidFill>
                  <a:schemeClr val="tx1"/>
                </a:solidFill>
                <a:latin typeface="+mn-lt"/>
                <a:ea typeface="+mn-ea"/>
                <a:cs typeface="+mn-cs"/>
              </a:rPr>
              <a:t> select LABEL.</a:t>
            </a:r>
            <a:endParaRPr lang="en-US" sz="900" b="0" i="0" kern="1200" dirty="0">
              <a:solidFill>
                <a:schemeClr val="tx1"/>
              </a:solidFill>
              <a:latin typeface="+mn-lt"/>
              <a:ea typeface="+mn-ea"/>
              <a:cs typeface="+mn-cs"/>
            </a:endParaRPr>
          </a:p>
          <a:p>
            <a:pPr marL="800100" lvl="3" indent="-228600"/>
            <a:r>
              <a:rPr lang="en-US" sz="900" b="0" i="0" kern="1200" baseline="0" dirty="0">
                <a:solidFill>
                  <a:schemeClr val="tx1"/>
                </a:solidFill>
                <a:latin typeface="+mn-lt"/>
                <a:ea typeface="+mn-ea"/>
                <a:cs typeface="+mn-cs"/>
              </a:rPr>
              <a:t>Value Column: </a:t>
            </a:r>
            <a:r>
              <a:rPr lang="en-US" sz="900" b="0" i="0" kern="1200" dirty="0">
                <a:solidFill>
                  <a:schemeClr val="tx1"/>
                </a:solidFill>
                <a:latin typeface="+mn-lt"/>
                <a:ea typeface="+mn-ea"/>
                <a:cs typeface="+mn-cs"/>
              </a:rPr>
              <a:t>Select the column name to be used for defining the value on this chart. In the example, select VALUE.</a:t>
            </a:r>
          </a:p>
          <a:p>
            <a:pPr marL="628650" lvl="2" indent="-228600">
              <a:buFontTx/>
              <a:buNone/>
            </a:pPr>
            <a:r>
              <a:rPr lang="en-US" sz="900" b="0" i="0" kern="1200" dirty="0">
                <a:solidFill>
                  <a:schemeClr val="tx1"/>
                </a:solidFill>
                <a:latin typeface="+mn-lt"/>
                <a:ea typeface="+mn-ea"/>
                <a:cs typeface="+mn-cs"/>
              </a:rPr>
              <a:t>Then,</a:t>
            </a:r>
            <a:r>
              <a:rPr lang="en-US" sz="900" b="0" i="0" kern="1200" baseline="0" dirty="0">
                <a:solidFill>
                  <a:schemeClr val="tx1"/>
                </a:solidFill>
                <a:latin typeface="+mn-lt"/>
                <a:ea typeface="+mn-ea"/>
                <a:cs typeface="+mn-cs"/>
              </a:rPr>
              <a:t> click </a:t>
            </a:r>
            <a:r>
              <a:rPr lang="en-US" sz="900" b="1" i="0" kern="1200" baseline="0" dirty="0">
                <a:solidFill>
                  <a:schemeClr val="tx1"/>
                </a:solidFill>
                <a:latin typeface="+mn-lt"/>
                <a:ea typeface="+mn-ea"/>
                <a:cs typeface="+mn-cs"/>
              </a:rPr>
              <a:t>Create</a:t>
            </a:r>
            <a:r>
              <a:rPr lang="en-US" sz="900" b="0" i="0" kern="1200" baseline="0" dirty="0">
                <a:solidFill>
                  <a:schemeClr val="tx1"/>
                </a:solidFill>
                <a:latin typeface="+mn-lt"/>
                <a:ea typeface="+mn-ea"/>
                <a:cs typeface="+mn-cs"/>
              </a:rPr>
              <a:t>. Your PIE chart is now created. You can click </a:t>
            </a:r>
            <a:r>
              <a:rPr lang="en-US" sz="900" b="1" i="0" kern="1200" baseline="0" dirty="0">
                <a:solidFill>
                  <a:schemeClr val="tx1"/>
                </a:solidFill>
                <a:latin typeface="+mn-lt"/>
                <a:ea typeface="+mn-ea"/>
                <a:cs typeface="+mn-cs"/>
              </a:rPr>
              <a:t>Save and Run Page</a:t>
            </a:r>
            <a:r>
              <a:rPr lang="en-US" sz="900" b="0" i="0" kern="1200" baseline="0" dirty="0">
                <a:solidFill>
                  <a:schemeClr val="tx1"/>
                </a:solidFill>
                <a:latin typeface="+mn-lt"/>
                <a:ea typeface="+mn-ea"/>
                <a:cs typeface="+mn-cs"/>
              </a:rPr>
              <a:t>. </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startAt="6"/>
              <a:tabLst/>
              <a:defRPr/>
            </a:pPr>
            <a:r>
              <a:rPr lang="en-US" sz="1050" b="0" i="0" kern="1200" baseline="0" dirty="0">
                <a:solidFill>
                  <a:schemeClr val="tx1"/>
                </a:solidFill>
                <a:latin typeface="+mn-lt"/>
                <a:ea typeface="+mn-ea"/>
                <a:cs typeface="+mn-cs"/>
              </a:rPr>
              <a:t>The pie chart is displayed. You want to alter the display of the chart. </a:t>
            </a:r>
            <a:r>
              <a:rPr lang="en-US" sz="1100" b="0" i="0" kern="1200" baseline="0" dirty="0">
                <a:solidFill>
                  <a:schemeClr val="tx1"/>
                </a:solidFill>
                <a:latin typeface="+mn-lt"/>
                <a:ea typeface="+mn-ea"/>
                <a:cs typeface="+mn-cs"/>
              </a:rPr>
              <a:t>In the Developer Toolbar, click </a:t>
            </a:r>
            <a:r>
              <a:rPr lang="en-US" sz="1100" b="1" i="0" kern="1200" baseline="0" dirty="0">
                <a:solidFill>
                  <a:schemeClr val="tx1"/>
                </a:solidFill>
                <a:latin typeface="+mn-lt"/>
                <a:ea typeface="+mn-ea"/>
                <a:cs typeface="+mn-cs"/>
              </a:rPr>
              <a:t>Edit Page &lt;</a:t>
            </a:r>
            <a:r>
              <a:rPr lang="en-US" sz="1100" b="1" i="1" kern="1200" baseline="0" dirty="0">
                <a:solidFill>
                  <a:schemeClr val="tx1"/>
                </a:solidFill>
                <a:latin typeface="+mn-lt"/>
                <a:ea typeface="+mn-ea"/>
                <a:cs typeface="+mn-cs"/>
              </a:rPr>
              <a:t>n</a:t>
            </a:r>
            <a:r>
              <a:rPr lang="en-US" sz="1100" b="1" i="0" kern="1200" baseline="0" dirty="0">
                <a:solidFill>
                  <a:schemeClr val="tx1"/>
                </a:solidFill>
                <a:latin typeface="+mn-lt"/>
                <a:ea typeface="+mn-ea"/>
                <a:cs typeface="+mn-cs"/>
              </a:rPr>
              <a:t>&gt;.</a:t>
            </a:r>
          </a:p>
          <a:p>
            <a:pPr marL="457200" lvl="1" indent="-228600">
              <a:buFont typeface="+mj-lt"/>
              <a:buAutoNum type="arabicPeriod" startAt="6"/>
            </a:pPr>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1018293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4042920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Tx/>
              <a:buNone/>
            </a:pPr>
            <a:r>
              <a:rPr lang="en-US" dirty="0"/>
              <a:t>Once you create</a:t>
            </a:r>
            <a:r>
              <a:rPr lang="en-US" baseline="0" dirty="0"/>
              <a:t> a chart, you can alter the display of the chart by declaratively editing the chart attributes in page designer. The slide shows a few changes made to the pie chart attributes. </a:t>
            </a:r>
          </a:p>
          <a:p>
            <a:pPr lvl="0">
              <a:buFontTx/>
              <a:buNone/>
            </a:pPr>
            <a:r>
              <a:rPr lang="en-US" baseline="0" dirty="0"/>
              <a:t>To edit the chart attributes, navigate to the page designer and then locate the chart under the Rendering tab. Under Chart, select the Attributes node. The property editor now displays chart attributes. Once you save these changes and run the chart, you see the change in the display of the chart. </a:t>
            </a:r>
          </a:p>
          <a:p>
            <a:pPr lvl="1">
              <a:buFont typeface="Arial" pitchFamily="34" charset="0"/>
              <a:buChar char="•"/>
            </a:pPr>
            <a:r>
              <a:rPr lang="en-US" sz="1100" b="1" i="0" kern="1200" dirty="0">
                <a:solidFill>
                  <a:schemeClr val="tx1"/>
                </a:solidFill>
                <a:latin typeface="+mn-lt"/>
                <a:ea typeface="+mn-ea"/>
                <a:cs typeface="+mn-cs"/>
              </a:rPr>
              <a:t>Maximum Width</a:t>
            </a:r>
            <a:r>
              <a:rPr lang="en-US" sz="1100" b="0" i="0" kern="1200" dirty="0">
                <a:solidFill>
                  <a:schemeClr val="tx1"/>
                </a:solidFill>
                <a:latin typeface="+mn-lt"/>
                <a:ea typeface="+mn-ea"/>
                <a:cs typeface="+mn-cs"/>
              </a:rPr>
              <a:t>: Maximum Width is set to size the chart within its region. If you wish to default to using 100% width and height of the given region, simply remove the Maximum Width and Height values, and utilize the Template Options of the region to control the height as you wish.</a:t>
            </a:r>
          </a:p>
          <a:p>
            <a:pPr lvl="1">
              <a:buFont typeface="Arial" pitchFamily="34" charset="0"/>
              <a:buChar char="•"/>
            </a:pPr>
            <a:r>
              <a:rPr lang="en-US" sz="1100" b="1" i="0" kern="1200" dirty="0">
                <a:solidFill>
                  <a:schemeClr val="tx1"/>
                </a:solidFill>
                <a:latin typeface="+mn-lt"/>
                <a:ea typeface="+mn-ea"/>
                <a:cs typeface="+mn-cs"/>
              </a:rPr>
              <a:t>Dim on Hover</a:t>
            </a:r>
            <a:r>
              <a:rPr lang="en-US" sz="1100" b="0" i="0" kern="1200" dirty="0">
                <a:solidFill>
                  <a:schemeClr val="tx1"/>
                </a:solidFill>
                <a:latin typeface="+mn-lt"/>
                <a:ea typeface="+mn-ea"/>
                <a:cs typeface="+mn-cs"/>
              </a:rPr>
              <a:t>: Select the behavior to be applied when hovering over data items on the chart. Select Yes to dim all data items when not currently hovered over, and highlight only the current data item hovered over. In the example, you select No.</a:t>
            </a:r>
          </a:p>
          <a:p>
            <a:pPr lvl="1">
              <a:buFont typeface="Arial" pitchFamily="34" charset="0"/>
              <a:buChar char="•"/>
            </a:pPr>
            <a:r>
              <a:rPr lang="en-US" sz="1100" b="1" i="0" kern="1200" dirty="0">
                <a:solidFill>
                  <a:schemeClr val="tx1"/>
                </a:solidFill>
                <a:latin typeface="+mn-lt"/>
                <a:ea typeface="+mn-ea"/>
                <a:cs typeface="+mn-cs"/>
              </a:rPr>
              <a:t>Pie Selection Effect</a:t>
            </a:r>
            <a:r>
              <a:rPr lang="en-US" sz="1100" b="0" i="0" kern="1200" dirty="0">
                <a:solidFill>
                  <a:schemeClr val="tx1"/>
                </a:solidFill>
                <a:latin typeface="+mn-lt"/>
                <a:ea typeface="+mn-ea"/>
                <a:cs typeface="+mn-cs"/>
              </a:rPr>
              <a:t>: If you specify Highlight and Explode, s</a:t>
            </a:r>
            <a:r>
              <a:rPr lang="en-US" sz="1050" b="0" i="0" kern="1200" dirty="0">
                <a:solidFill>
                  <a:schemeClr val="tx1"/>
                </a:solidFill>
                <a:latin typeface="+mn-lt"/>
                <a:ea typeface="+mn-ea"/>
                <a:cs typeface="+mn-cs"/>
              </a:rPr>
              <a:t>electing a slice of the pie will highlight and explode the slice. Available options include: Explode,</a:t>
            </a:r>
            <a:r>
              <a:rPr lang="en-US" sz="1050" b="0" i="0" kern="1200" baseline="0" dirty="0">
                <a:solidFill>
                  <a:schemeClr val="tx1"/>
                </a:solidFill>
                <a:latin typeface="+mn-lt"/>
                <a:ea typeface="+mn-ea"/>
                <a:cs typeface="+mn-cs"/>
              </a:rPr>
              <a:t> Highlight and Explode, Highlight</a:t>
            </a:r>
          </a:p>
          <a:p>
            <a:pPr lvl="1">
              <a:buFont typeface="Arial" pitchFamily="34" charset="0"/>
              <a:buChar char="•"/>
            </a:pPr>
            <a:r>
              <a:rPr lang="en-US" sz="1050" b="1" i="0" kern="1200" baseline="0" dirty="0">
                <a:solidFill>
                  <a:schemeClr val="tx1"/>
                </a:solidFill>
                <a:latin typeface="+mn-lt"/>
                <a:ea typeface="+mn-ea"/>
                <a:cs typeface="+mn-cs"/>
              </a:rPr>
              <a:t>Legend &gt; Show</a:t>
            </a:r>
            <a:r>
              <a:rPr lang="en-US" sz="1050" b="0" i="0" kern="1200" baseline="0" dirty="0">
                <a:solidFill>
                  <a:schemeClr val="tx1"/>
                </a:solidFill>
                <a:latin typeface="+mn-lt"/>
                <a:ea typeface="+mn-ea"/>
                <a:cs typeface="+mn-cs"/>
              </a:rPr>
              <a:t>: Specify whether a legend should be rendered on the chart. In the example, you select Yes.</a:t>
            </a:r>
          </a:p>
          <a:p>
            <a:pPr lvl="1">
              <a:buFont typeface="Arial" pitchFamily="34" charset="0"/>
              <a:buChar char="•"/>
            </a:pPr>
            <a:r>
              <a:rPr lang="en-US" sz="1050" b="1" i="0" kern="1200" baseline="0" dirty="0">
                <a:solidFill>
                  <a:schemeClr val="tx1"/>
                </a:solidFill>
                <a:latin typeface="+mn-lt"/>
                <a:ea typeface="+mn-ea"/>
                <a:cs typeface="+mn-cs"/>
              </a:rPr>
              <a:t>Hide and Show Behavior</a:t>
            </a:r>
            <a:r>
              <a:rPr lang="en-US" sz="1050" b="0" i="0" kern="1200" baseline="0" dirty="0">
                <a:solidFill>
                  <a:schemeClr val="tx1"/>
                </a:solidFill>
                <a:latin typeface="+mn-lt"/>
                <a:ea typeface="+mn-ea"/>
                <a:cs typeface="+mn-cs"/>
              </a:rPr>
              <a:t>: </a:t>
            </a:r>
            <a:r>
              <a:rPr lang="en-US" sz="1050" b="0" i="0" kern="1200" dirty="0">
                <a:solidFill>
                  <a:schemeClr val="tx1"/>
                </a:solidFill>
                <a:latin typeface="+mn-lt"/>
                <a:ea typeface="+mn-ea"/>
                <a:cs typeface="+mn-cs"/>
              </a:rPr>
              <a:t>Select the hide and show behavior that is performed when clicking on a legend item. For example, deselecting a legend item will hide its associated data series on the chart. If</a:t>
            </a:r>
            <a:r>
              <a:rPr lang="en-US" sz="1050" b="0" i="0" kern="1200" baseline="0" dirty="0">
                <a:solidFill>
                  <a:schemeClr val="tx1"/>
                </a:solidFill>
                <a:latin typeface="+mn-lt"/>
                <a:ea typeface="+mn-ea"/>
                <a:cs typeface="+mn-cs"/>
              </a:rPr>
              <a:t> you select Rescale as in the slide example, t</a:t>
            </a:r>
            <a:r>
              <a:rPr lang="en-US" sz="1050" b="0" i="0" kern="1200" dirty="0">
                <a:solidFill>
                  <a:schemeClr val="tx1"/>
                </a:solidFill>
                <a:latin typeface="+mn-lt"/>
                <a:ea typeface="+mn-ea"/>
                <a:cs typeface="+mn-cs"/>
              </a:rPr>
              <a:t>he chart axes will rescale as the minimum and maximum values of the visible data increase or decrease. This is useful for series with largely varying values. The other options include None and No Rescaling. If you select No Rescaling, the chart axes will not rescale. This is useful to keep the user in context.</a:t>
            </a:r>
            <a:endParaRPr lang="en-US" dirty="0"/>
          </a:p>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b="0" i="0" kern="1200" dirty="0">
                <a:solidFill>
                  <a:schemeClr val="tx1"/>
                </a:solidFill>
                <a:latin typeface="+mn-lt"/>
                <a:ea typeface="+mn-ea"/>
                <a:cs typeface="+mn-cs"/>
              </a:rPr>
              <a:t>For more information on the Pie chart settings, refer to the </a:t>
            </a:r>
            <a:r>
              <a:rPr lang="en-US" sz="1100" b="0" i="1" kern="1200" dirty="0">
                <a:solidFill>
                  <a:schemeClr val="tx1"/>
                </a:solidFill>
                <a:latin typeface="+mn-lt"/>
                <a:ea typeface="+mn-ea"/>
                <a:cs typeface="+mn-cs"/>
              </a:rPr>
              <a:t>Oracle JET Cookbook</a:t>
            </a:r>
            <a:r>
              <a:rPr lang="en-US" sz="1100" b="0" i="0" kern="1200" dirty="0">
                <a:solidFill>
                  <a:schemeClr val="tx1"/>
                </a:solidFill>
                <a:latin typeface="+mn-lt"/>
                <a:ea typeface="+mn-ea"/>
                <a:cs typeface="+mn-cs"/>
              </a:rPr>
              <a:t>: https://</a:t>
            </a:r>
            <a:r>
              <a:rPr lang="en-US" sz="1100" b="0" i="0" kern="1200" dirty="0" err="1">
                <a:solidFill>
                  <a:schemeClr val="tx1"/>
                </a:solidFill>
                <a:latin typeface="+mn-lt"/>
                <a:ea typeface="+mn-ea"/>
                <a:cs typeface="+mn-cs"/>
              </a:rPr>
              <a:t>www.oracle.com</a:t>
            </a:r>
            <a:r>
              <a:rPr lang="en-US" sz="1100" b="0" i="0" kern="1200" dirty="0">
                <a:solidFill>
                  <a:schemeClr val="tx1"/>
                </a:solidFill>
                <a:latin typeface="+mn-lt"/>
                <a:ea typeface="+mn-ea"/>
                <a:cs typeface="+mn-cs"/>
              </a:rPr>
              <a:t>/</a:t>
            </a:r>
            <a:r>
              <a:rPr lang="en-US" sz="1100" b="0" i="0" kern="1200" dirty="0" err="1">
                <a:solidFill>
                  <a:schemeClr val="tx1"/>
                </a:solidFill>
                <a:latin typeface="+mn-lt"/>
                <a:ea typeface="+mn-ea"/>
                <a:cs typeface="+mn-cs"/>
              </a:rPr>
              <a:t>webfolder</a:t>
            </a:r>
            <a:r>
              <a:rPr lang="en-US" sz="1100" b="0" i="0" kern="1200" dirty="0">
                <a:solidFill>
                  <a:schemeClr val="tx1"/>
                </a:solidFill>
                <a:latin typeface="+mn-lt"/>
                <a:ea typeface="+mn-ea"/>
                <a:cs typeface="+mn-cs"/>
              </a:rPr>
              <a:t>/</a:t>
            </a:r>
            <a:r>
              <a:rPr lang="en-US" sz="1100" b="0" i="0" kern="1200" dirty="0" err="1">
                <a:solidFill>
                  <a:schemeClr val="tx1"/>
                </a:solidFill>
                <a:latin typeface="+mn-lt"/>
                <a:ea typeface="+mn-ea"/>
                <a:cs typeface="+mn-cs"/>
              </a:rPr>
              <a:t>technetwork</a:t>
            </a:r>
            <a:r>
              <a:rPr lang="en-US" sz="1100" b="0" i="0" kern="1200" dirty="0">
                <a:solidFill>
                  <a:schemeClr val="tx1"/>
                </a:solidFill>
                <a:latin typeface="+mn-lt"/>
                <a:ea typeface="+mn-ea"/>
                <a:cs typeface="+mn-cs"/>
              </a:rPr>
              <a:t>/jet/</a:t>
            </a:r>
            <a:r>
              <a:rPr lang="en-US" sz="1100" b="0" i="0" kern="1200" dirty="0" err="1">
                <a:solidFill>
                  <a:schemeClr val="tx1"/>
                </a:solidFill>
                <a:latin typeface="+mn-lt"/>
                <a:ea typeface="+mn-ea"/>
                <a:cs typeface="+mn-cs"/>
              </a:rPr>
              <a:t>jetCookbook.html</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370762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 typeface="Arial" pitchFamily="34" charset="0"/>
              <a:buNone/>
            </a:pPr>
            <a:r>
              <a:rPr lang="en-US" dirty="0"/>
              <a:t>The slide shows an example of</a:t>
            </a:r>
            <a:r>
              <a:rPr lang="en-US" baseline="0" dirty="0"/>
              <a:t> the native Range chart in Application Express. </a:t>
            </a:r>
            <a:r>
              <a:rPr lang="en-US" sz="1100" b="0" i="0" kern="1200" dirty="0">
                <a:solidFill>
                  <a:schemeClr val="tx1"/>
                </a:solidFill>
                <a:latin typeface="+mn-lt"/>
                <a:ea typeface="+mn-ea"/>
                <a:cs typeface="+mn-cs"/>
              </a:rPr>
              <a:t>Range charts support two types of series: Bar Range, or Area Range. The slide example shows Bar Range. For range charts, each data point may have up to two labels, one for the low value and one for the high value. </a:t>
            </a:r>
            <a:r>
              <a:rPr lang="en-US" baseline="0" dirty="0"/>
              <a:t>The slide also shows the SQL query used to generate the chart.</a:t>
            </a:r>
          </a:p>
          <a:p>
            <a:pPr lvl="0">
              <a:buFont typeface="Arial" pitchFamily="34" charset="0"/>
              <a:buNone/>
            </a:pPr>
            <a:r>
              <a:rPr lang="en-US" baseline="0" dirty="0"/>
              <a:t>The next slide shows steps to create a native Range chart. Once the chart is created, you edit the series-level attributes to customize the display.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1346765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 typeface="Arial" pitchFamily="34" charset="0"/>
              <a:buNone/>
            </a:pPr>
            <a:r>
              <a:rPr lang="en-US" dirty="0"/>
              <a:t>To create a native Range chart, navigate</a:t>
            </a:r>
            <a:r>
              <a:rPr lang="en-US" baseline="0" dirty="0"/>
              <a:t> to your application home page and click </a:t>
            </a:r>
            <a:r>
              <a:rPr lang="en-US" b="1" baseline="0" dirty="0"/>
              <a:t>Create Page</a:t>
            </a:r>
            <a:r>
              <a:rPr lang="en-US" baseline="0" dirty="0"/>
              <a:t>. Then, select </a:t>
            </a:r>
            <a:r>
              <a:rPr lang="en-US" b="1" baseline="0" dirty="0"/>
              <a:t>Char</a:t>
            </a:r>
            <a:r>
              <a:rPr lang="en-US" baseline="0" dirty="0"/>
              <a:t>t and perform the following steps:</a:t>
            </a:r>
          </a:p>
          <a:p>
            <a:pPr marL="457200" lvl="1" indent="-228600">
              <a:buFont typeface="+mj-lt"/>
              <a:buAutoNum type="arabicPeriod"/>
            </a:pPr>
            <a:r>
              <a:rPr lang="en-US" baseline="0" dirty="0"/>
              <a:t>Select </a:t>
            </a:r>
            <a:r>
              <a:rPr lang="en-US" b="1" baseline="0" dirty="0"/>
              <a:t>Range</a:t>
            </a:r>
            <a:r>
              <a:rPr lang="en-US" baseline="0" dirty="0"/>
              <a:t> for chart type and click </a:t>
            </a:r>
            <a:r>
              <a:rPr lang="en-US" b="1" baseline="0" dirty="0"/>
              <a:t>Next</a:t>
            </a:r>
          </a:p>
          <a:p>
            <a:pPr marL="457200" lvl="1" indent="-228600">
              <a:buFont typeface="+mj-lt"/>
              <a:buAutoNum type="arabicPeriod"/>
            </a:pPr>
            <a:r>
              <a:rPr lang="en-US" baseline="0" dirty="0"/>
              <a:t>Specify the page name, accept the remaining defaults and click </a:t>
            </a:r>
            <a:r>
              <a:rPr lang="en-US" b="1" baseline="0" dirty="0"/>
              <a:t>Next</a:t>
            </a:r>
            <a:r>
              <a:rPr lang="en-US" baseline="0" dirty="0"/>
              <a:t>.</a:t>
            </a:r>
          </a:p>
          <a:p>
            <a:pPr marL="457200" lvl="1" indent="-228600">
              <a:buFont typeface="+mj-lt"/>
              <a:buAutoNum type="arabicPeriod"/>
            </a:pPr>
            <a:r>
              <a:rPr lang="en-US" baseline="0" dirty="0"/>
              <a:t>Specify your preference for navigation and click </a:t>
            </a:r>
            <a:r>
              <a:rPr lang="en-US" b="1" baseline="0" dirty="0"/>
              <a:t>Next</a:t>
            </a:r>
          </a:p>
          <a:p>
            <a:pPr marL="457200" lvl="1" indent="-228600">
              <a:buFont typeface="+mj-lt"/>
              <a:buAutoNum type="arabicPeriod"/>
            </a:pPr>
            <a:r>
              <a:rPr lang="en-US" baseline="0" dirty="0"/>
              <a:t>Select either Table or SQL Query for Source Type. In the slide example, select SQL Query and then enter the SQL required to generate the chart. Then, click </a:t>
            </a:r>
            <a:r>
              <a:rPr lang="en-US" b="1" baseline="0" dirty="0"/>
              <a:t>Next</a:t>
            </a:r>
            <a:r>
              <a:rPr lang="en-US" baseline="0" dirty="0"/>
              <a:t>.</a:t>
            </a:r>
          </a:p>
          <a:p>
            <a:pPr marL="800100" lvl="3" indent="-228600"/>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618438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lvl="1" indent="-228600">
              <a:buFont typeface="+mj-lt"/>
              <a:buAutoNum type="arabicPeriod" startAt="5"/>
            </a:pPr>
            <a:r>
              <a:rPr lang="en-US" baseline="0" dirty="0"/>
              <a:t>For Column Mapping:</a:t>
            </a:r>
          </a:p>
          <a:p>
            <a:pPr marL="800100" lvl="3" indent="-228600"/>
            <a:r>
              <a:rPr lang="en-US" baseline="0" dirty="0"/>
              <a:t>Orientation: </a:t>
            </a:r>
            <a:r>
              <a:rPr lang="en-US" sz="800" b="0" i="0" kern="1200" baseline="0" dirty="0">
                <a:solidFill>
                  <a:schemeClr val="tx1"/>
                </a:solidFill>
                <a:latin typeface="+mn-lt"/>
                <a:ea typeface="+mn-ea"/>
                <a:cs typeface="+mn-cs"/>
              </a:rPr>
              <a:t>Select the orientation of this chart. </a:t>
            </a:r>
            <a:r>
              <a:rPr lang="en-US" sz="900" b="1" dirty="0"/>
              <a:t>Vertical</a:t>
            </a:r>
            <a:r>
              <a:rPr lang="en-US" sz="900" dirty="0"/>
              <a:t> displays the data items of the chart vertically. </a:t>
            </a:r>
            <a:r>
              <a:rPr lang="en-US" sz="900" b="1" dirty="0"/>
              <a:t>Horizontal</a:t>
            </a:r>
            <a:r>
              <a:rPr lang="en-US" sz="900" dirty="0"/>
              <a:t> displays the data items of the chart horizontally. In the example, select Vertical.</a:t>
            </a:r>
            <a:endParaRPr lang="en-US" baseline="0" dirty="0"/>
          </a:p>
          <a:p>
            <a:pPr marL="800100" lvl="3" indent="-228600"/>
            <a:r>
              <a:rPr lang="en-US" baseline="0" dirty="0"/>
              <a:t>Label Column: </a:t>
            </a:r>
            <a:r>
              <a:rPr lang="en-US" sz="900" b="0" i="0" kern="1200" dirty="0">
                <a:solidFill>
                  <a:schemeClr val="tx1"/>
                </a:solidFill>
                <a:latin typeface="+mn-lt"/>
                <a:ea typeface="+mn-ea"/>
                <a:cs typeface="+mn-cs"/>
              </a:rPr>
              <a:t>Select the column name to be used for defining the label(s) of the x-axis on the chart. In the example,</a:t>
            </a:r>
            <a:r>
              <a:rPr lang="en-US" sz="900" b="0" i="0" kern="1200" baseline="0" dirty="0">
                <a:solidFill>
                  <a:schemeClr val="tx1"/>
                </a:solidFill>
                <a:latin typeface="+mn-lt"/>
                <a:ea typeface="+mn-ea"/>
                <a:cs typeface="+mn-cs"/>
              </a:rPr>
              <a:t> select PRODUCT_NAME.</a:t>
            </a:r>
            <a:endParaRPr lang="en-US" sz="900" b="0" i="0" kern="1200" dirty="0">
              <a:solidFill>
                <a:schemeClr val="tx1"/>
              </a:solidFill>
              <a:latin typeface="+mn-lt"/>
              <a:ea typeface="+mn-ea"/>
              <a:cs typeface="+mn-cs"/>
            </a:endParaRPr>
          </a:p>
          <a:p>
            <a:pPr marL="800100" lvl="3" indent="-228600"/>
            <a:r>
              <a:rPr lang="en-US" sz="900" b="0" i="0" kern="1200" dirty="0">
                <a:solidFill>
                  <a:schemeClr val="tx1"/>
                </a:solidFill>
                <a:latin typeface="+mn-lt"/>
                <a:ea typeface="+mn-ea"/>
                <a:cs typeface="+mn-cs"/>
              </a:rPr>
              <a:t>Low Value Column: Select the column name to be used for defining the low value on this chart. In the example, select MIN(A.QUANTITY).</a:t>
            </a:r>
          </a:p>
          <a:p>
            <a:pPr marL="800100" lvl="3" indent="-228600"/>
            <a:r>
              <a:rPr lang="en-US" sz="900" b="0" i="0" kern="1200" dirty="0">
                <a:solidFill>
                  <a:schemeClr val="tx1"/>
                </a:solidFill>
                <a:latin typeface="+mn-lt"/>
                <a:ea typeface="+mn-ea"/>
                <a:cs typeface="+mn-cs"/>
              </a:rPr>
              <a:t>High Value Column: Select the column name to be used for defining the high value on this chart. In</a:t>
            </a:r>
            <a:r>
              <a:rPr lang="en-US" sz="900" b="0" i="0" kern="1200" baseline="0" dirty="0">
                <a:solidFill>
                  <a:schemeClr val="tx1"/>
                </a:solidFill>
                <a:latin typeface="+mn-lt"/>
                <a:ea typeface="+mn-ea"/>
                <a:cs typeface="+mn-cs"/>
              </a:rPr>
              <a:t> the example, select MAX(A.QUANTITY).</a:t>
            </a:r>
          </a:p>
          <a:p>
            <a:pPr marL="628650" lvl="2" indent="-228600">
              <a:buFontTx/>
              <a:buNone/>
            </a:pPr>
            <a:r>
              <a:rPr lang="en-US" sz="900" b="0" i="0" kern="1200" baseline="0" dirty="0">
                <a:solidFill>
                  <a:schemeClr val="tx1"/>
                </a:solidFill>
                <a:latin typeface="+mn-lt"/>
                <a:ea typeface="+mn-ea"/>
                <a:cs typeface="+mn-cs"/>
              </a:rPr>
              <a:t>Click </a:t>
            </a:r>
            <a:r>
              <a:rPr lang="en-US" sz="900" b="1" i="0" kern="1200" baseline="0" dirty="0">
                <a:solidFill>
                  <a:schemeClr val="tx1"/>
                </a:solidFill>
                <a:latin typeface="+mn-lt"/>
                <a:ea typeface="+mn-ea"/>
                <a:cs typeface="+mn-cs"/>
              </a:rPr>
              <a:t>Create</a:t>
            </a:r>
            <a:r>
              <a:rPr lang="en-US" sz="900" b="0" i="0" kern="1200" baseline="0" dirty="0">
                <a:solidFill>
                  <a:schemeClr val="tx1"/>
                </a:solidFill>
                <a:latin typeface="+mn-lt"/>
                <a:ea typeface="+mn-ea"/>
                <a:cs typeface="+mn-cs"/>
              </a:rPr>
              <a:t>. The chart is now created. Click </a:t>
            </a:r>
            <a:r>
              <a:rPr lang="en-US" sz="900" b="1" i="0" kern="1200" baseline="0" dirty="0">
                <a:solidFill>
                  <a:schemeClr val="tx1"/>
                </a:solidFill>
                <a:latin typeface="+mn-lt"/>
                <a:ea typeface="+mn-ea"/>
                <a:cs typeface="+mn-cs"/>
              </a:rPr>
              <a:t>Save and Run Page</a:t>
            </a:r>
            <a:r>
              <a:rPr lang="en-US" sz="900" b="0" i="0" kern="1200" baseline="0" dirty="0">
                <a:solidFill>
                  <a:schemeClr val="tx1"/>
                </a:solidFill>
                <a:latin typeface="+mn-lt"/>
                <a:ea typeface="+mn-ea"/>
                <a:cs typeface="+mn-cs"/>
              </a:rPr>
              <a:t>.</a:t>
            </a:r>
          </a:p>
          <a:p>
            <a:pPr marL="457200" lvl="1" indent="-228600">
              <a:buFont typeface="+mj-lt"/>
              <a:buAutoNum type="arabicPeriod" startAt="6"/>
            </a:pPr>
            <a:r>
              <a:rPr lang="en-US" sz="1050" b="0" i="0" kern="1200" baseline="0" dirty="0">
                <a:solidFill>
                  <a:schemeClr val="tx1"/>
                </a:solidFill>
                <a:latin typeface="+mn-lt"/>
                <a:ea typeface="+mn-ea"/>
                <a:cs typeface="+mn-cs"/>
              </a:rPr>
              <a:t>You want to customize the display of the chart. In the Developer Toolbar, click </a:t>
            </a:r>
            <a:r>
              <a:rPr lang="en-US" sz="1050" b="1" i="0" kern="1200" baseline="0" dirty="0">
                <a:solidFill>
                  <a:schemeClr val="tx1"/>
                </a:solidFill>
                <a:latin typeface="+mn-lt"/>
                <a:ea typeface="+mn-ea"/>
                <a:cs typeface="+mn-cs"/>
              </a:rPr>
              <a:t>Edit Page &lt;</a:t>
            </a:r>
            <a:r>
              <a:rPr lang="en-US" sz="1050" b="1" i="1" kern="1200" baseline="0" dirty="0">
                <a:solidFill>
                  <a:schemeClr val="tx1"/>
                </a:solidFill>
                <a:latin typeface="+mn-lt"/>
                <a:ea typeface="+mn-ea"/>
                <a:cs typeface="+mn-cs"/>
              </a:rPr>
              <a:t>n</a:t>
            </a:r>
            <a:r>
              <a:rPr lang="en-US" sz="1050" b="1" i="0" kern="1200" baseline="0" dirty="0">
                <a:solidFill>
                  <a:schemeClr val="tx1"/>
                </a:solidFill>
                <a:latin typeface="+mn-lt"/>
                <a:ea typeface="+mn-ea"/>
                <a:cs typeface="+mn-cs"/>
              </a:rPr>
              <a:t>&gt;</a:t>
            </a:r>
            <a:r>
              <a:rPr lang="en-US" sz="1050" b="0" i="0" kern="1200" baseline="0" dirty="0">
                <a:solidFill>
                  <a:schemeClr val="tx1"/>
                </a:solidFill>
                <a:latin typeface="+mn-lt"/>
                <a:ea typeface="+mn-ea"/>
                <a:cs typeface="+mn-cs"/>
              </a:rPr>
              <a:t>.</a:t>
            </a:r>
            <a:endParaRPr lang="en-US" sz="1050" b="0" i="0" kern="1200" dirty="0">
              <a:solidFill>
                <a:schemeClr val="tx1"/>
              </a:solidFill>
              <a:latin typeface="+mn-lt"/>
              <a:ea typeface="+mn-ea"/>
              <a:cs typeface="+mn-cs"/>
            </a:endParaRPr>
          </a:p>
          <a:p>
            <a:pPr marL="800100" lvl="3" indent="-228600"/>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2892133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600"/>
              </a:spcBef>
              <a:spcAft>
                <a:spcPts val="0"/>
              </a:spcAft>
              <a:buClrTx/>
              <a:buSzTx/>
              <a:buFont typeface="+mj-lt"/>
              <a:buNone/>
              <a:tabLst/>
              <a:defRPr/>
            </a:pPr>
            <a:r>
              <a:rPr lang="en-US" baseline="0" dirty="0"/>
              <a:t>You use the Label &gt; Position </a:t>
            </a:r>
            <a:r>
              <a:rPr lang="en-US" sz="1100" b="0" i="0" kern="1200" dirty="0">
                <a:solidFill>
                  <a:schemeClr val="tx1"/>
                </a:solidFill>
                <a:latin typeface="+mn-lt"/>
                <a:ea typeface="+mn-ea"/>
                <a:cs typeface="+mn-cs"/>
              </a:rPr>
              <a:t>series-level attribute to define the position of the labels. Valid label positions for a Bar Range series are 'Automatic', 'Center', 'Inside Bar Edge', and 'Outside Bar Edge'. The slide example uses Outside Bar Edge.</a:t>
            </a:r>
          </a:p>
          <a:p>
            <a:pPr marL="0" marR="0" lvl="0" indent="0" algn="l" defTabSz="914400" rtl="0" eaLnBrk="1" fontAlgn="auto" latinLnBrk="0" hangingPunct="1">
              <a:lnSpc>
                <a:spcPct val="100000"/>
              </a:lnSpc>
              <a:spcBef>
                <a:spcPts val="600"/>
              </a:spcBef>
              <a:spcAft>
                <a:spcPts val="0"/>
              </a:spcAft>
              <a:buClrTx/>
              <a:buSzTx/>
              <a:buFont typeface="+mj-lt"/>
              <a:buNone/>
              <a:tabLst/>
              <a:defRPr/>
            </a:pPr>
            <a:endParaRPr lang="en-US" sz="1100" b="0" i="0" kern="1200" baseline="0" dirty="0">
              <a:solidFill>
                <a:schemeClr val="tx1"/>
              </a:solidFill>
              <a:latin typeface="+mn-lt"/>
              <a:ea typeface="+mn-ea"/>
              <a:cs typeface="+mn-cs"/>
            </a:endParaRP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050" b="0" i="0" kern="1200" baseline="0" dirty="0">
                <a:solidFill>
                  <a:schemeClr val="tx1"/>
                </a:solidFill>
                <a:latin typeface="+mn-lt"/>
                <a:ea typeface="+mn-ea"/>
                <a:cs typeface="+mn-cs"/>
              </a:rPr>
              <a:t>Under Rendering, expand Series and select Series 1. In the Property Editor, perform the following steps:</a:t>
            </a:r>
          </a:p>
          <a:p>
            <a:pPr marL="628650" marR="0" lvl="2"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00" b="0" i="0" kern="1200" baseline="0" dirty="0">
                <a:solidFill>
                  <a:schemeClr val="tx1"/>
                </a:solidFill>
                <a:latin typeface="+mn-lt"/>
                <a:ea typeface="+mn-ea"/>
                <a:cs typeface="+mn-cs"/>
              </a:rPr>
              <a:t>Under Identification &gt; Name, enter a name for the Series. In the slide example, you enter Product Sales</a:t>
            </a:r>
          </a:p>
          <a:p>
            <a:pPr marL="628650" marR="0" lvl="2"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00" b="0" i="0" kern="1200" baseline="0" dirty="0">
                <a:solidFill>
                  <a:schemeClr val="tx1"/>
                </a:solidFill>
                <a:latin typeface="+mn-lt"/>
                <a:ea typeface="+mn-ea"/>
                <a:cs typeface="+mn-cs"/>
              </a:rPr>
              <a:t>Under Label, for Position, select Outside Bar Edge.</a:t>
            </a:r>
            <a:endParaRPr lang="en-US" sz="1050" b="0" i="0" kern="1200" baseline="0" dirty="0">
              <a:solidFill>
                <a:schemeClr val="tx1"/>
              </a:solidFill>
              <a:latin typeface="+mn-lt"/>
              <a:ea typeface="+mn-ea"/>
              <a:cs typeface="+mn-cs"/>
            </a:endParaRP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050" b="0" i="0" kern="1200" baseline="0" dirty="0">
                <a:solidFill>
                  <a:schemeClr val="tx1"/>
                </a:solidFill>
                <a:latin typeface="+mn-lt"/>
                <a:ea typeface="+mn-ea"/>
                <a:cs typeface="+mn-cs"/>
              </a:rPr>
              <a:t>Under Rendering, select the Chart and then select Attributes. The chart attributes are displayed in the Property Editor. In the property editor:</a:t>
            </a:r>
          </a:p>
          <a:p>
            <a:pPr marL="628650" marR="0" lvl="2"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00" b="0" i="0" kern="1200" baseline="0" dirty="0">
                <a:solidFill>
                  <a:schemeClr val="tx1"/>
                </a:solidFill>
                <a:latin typeface="+mn-lt"/>
                <a:ea typeface="+mn-ea"/>
                <a:cs typeface="+mn-cs"/>
              </a:rPr>
              <a:t>Under Legend, select Yes for Show</a:t>
            </a:r>
          </a:p>
          <a:p>
            <a:pPr marL="628650" marR="0" lvl="2"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00" b="0" i="0" kern="1200" baseline="0" dirty="0">
                <a:solidFill>
                  <a:schemeClr val="tx1"/>
                </a:solidFill>
                <a:latin typeface="+mn-lt"/>
                <a:ea typeface="+mn-ea"/>
                <a:cs typeface="+mn-cs"/>
              </a:rPr>
              <a:t>Under Legend, select Top for Position</a:t>
            </a:r>
          </a:p>
          <a:p>
            <a:pPr marL="628650" marR="0" lvl="2"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sz="900" b="0" i="0" kern="1200" baseline="0" dirty="0">
                <a:solidFill>
                  <a:schemeClr val="tx1"/>
                </a:solidFill>
                <a:latin typeface="+mn-lt"/>
                <a:ea typeface="+mn-ea"/>
                <a:cs typeface="+mn-cs"/>
              </a:rPr>
              <a:t>Click Save and Run Page.</a:t>
            </a:r>
            <a:endParaRPr lang="en-US" baseline="0" dirty="0"/>
          </a:p>
          <a:p>
            <a:pPr lvl="0">
              <a:buFont typeface="Arial" pitchFamily="34" charset="0"/>
              <a:buNone/>
            </a:pPr>
            <a:endParaRPr lang="en-US" baseline="0" dirty="0"/>
          </a:p>
          <a:p>
            <a:pPr lvl="0">
              <a:buFont typeface="Arial" pitchFamily="34" charset="0"/>
              <a:buNone/>
            </a:pPr>
            <a:r>
              <a:rPr lang="en-US" sz="1100" b="1" i="0" kern="1200" dirty="0">
                <a:solidFill>
                  <a:schemeClr val="tx1"/>
                </a:solidFill>
                <a:latin typeface="+mn-lt"/>
                <a:ea typeface="+mn-ea"/>
                <a:cs typeface="+mn-cs"/>
              </a:rPr>
              <a:t>Note</a:t>
            </a:r>
            <a:r>
              <a:rPr lang="en-US" sz="1100" b="0" i="0" kern="1200" dirty="0">
                <a:solidFill>
                  <a:schemeClr val="tx1"/>
                </a:solidFill>
                <a:latin typeface="+mn-lt"/>
                <a:ea typeface="+mn-ea"/>
                <a:cs typeface="+mn-cs"/>
              </a:rPr>
              <a:t>: Use the Series Type attribute to change the series to Area Range. Valid label positions for an Area Range chart are 'Automatic', 'Center', 'Above Marker', 'Below Marker', 'Before Marker', and 'After Marker'. The default is 'Below Marker' for the low label and 'Above Marker‘ for the high label.</a:t>
            </a:r>
          </a:p>
          <a:p>
            <a:pPr marL="228600" lvl="0" indent="-228600"/>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251164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 typeface="Arial" pitchFamily="34" charset="0"/>
              <a:buNone/>
            </a:pPr>
            <a:r>
              <a:rPr lang="en-US" sz="1100" b="0" i="0" kern="1200" dirty="0">
                <a:solidFill>
                  <a:schemeClr val="tx1"/>
                </a:solidFill>
                <a:latin typeface="+mn-lt"/>
                <a:ea typeface="+mn-ea"/>
                <a:cs typeface="+mn-cs"/>
              </a:rPr>
              <a:t>App Builder includes a built-in wizards for generating a calendar with monthly, weekly, daily, and list views. Once you specify the table on which the calendar is based, you can create drill-down links to information stored in specific columns and enable drag and drop capability.</a:t>
            </a:r>
          </a:p>
          <a:p>
            <a:r>
              <a:rPr lang="en-US" sz="1100" b="0" i="0" kern="1200" dirty="0">
                <a:solidFill>
                  <a:schemeClr val="tx1"/>
                </a:solidFill>
                <a:latin typeface="+mn-lt"/>
                <a:ea typeface="+mn-ea"/>
                <a:cs typeface="+mn-cs"/>
              </a:rPr>
              <a:t>App Builder supports two types of calendars:</a:t>
            </a:r>
          </a:p>
          <a:p>
            <a:pPr lvl="1">
              <a:buFont typeface="Arial" pitchFamily="34" charset="0"/>
              <a:buChar char="•"/>
            </a:pPr>
            <a:r>
              <a:rPr lang="en-US" sz="1050" b="1" i="0" kern="1200" dirty="0">
                <a:solidFill>
                  <a:schemeClr val="tx1"/>
                </a:solidFill>
                <a:latin typeface="+mn-lt"/>
                <a:ea typeface="+mn-ea"/>
                <a:cs typeface="+mn-cs"/>
              </a:rPr>
              <a:t>Calendar</a:t>
            </a:r>
            <a:r>
              <a:rPr lang="en-US" sz="1050" b="0" i="0" kern="1200" dirty="0">
                <a:solidFill>
                  <a:schemeClr val="tx1"/>
                </a:solidFill>
                <a:latin typeface="+mn-lt"/>
                <a:ea typeface="+mn-ea"/>
                <a:cs typeface="+mn-cs"/>
              </a:rPr>
              <a:t> - Calendar is based on the </a:t>
            </a:r>
            <a:r>
              <a:rPr lang="en-US" sz="1050" b="0" i="0" kern="1200" dirty="0" err="1">
                <a:solidFill>
                  <a:schemeClr val="tx1"/>
                </a:solidFill>
                <a:latin typeface="+mn-lt"/>
                <a:ea typeface="+mn-ea"/>
                <a:cs typeface="+mn-cs"/>
              </a:rPr>
              <a:t>FullCalendar</a:t>
            </a:r>
            <a:r>
              <a:rPr lang="en-US" sz="1050" b="0" i="0" kern="1200" dirty="0">
                <a:solidFill>
                  <a:schemeClr val="tx1"/>
                </a:solidFill>
                <a:latin typeface="+mn-lt"/>
                <a:ea typeface="+mn-ea"/>
                <a:cs typeface="+mn-cs"/>
              </a:rPr>
              <a:t> </a:t>
            </a:r>
            <a:r>
              <a:rPr lang="en-US" sz="1050" b="0" i="0" kern="1200" dirty="0" err="1">
                <a:solidFill>
                  <a:schemeClr val="tx1"/>
                </a:solidFill>
                <a:latin typeface="+mn-lt"/>
                <a:ea typeface="+mn-ea"/>
                <a:cs typeface="+mn-cs"/>
              </a:rPr>
              <a:t>jQuery</a:t>
            </a:r>
            <a:r>
              <a:rPr lang="en-US" sz="1050" b="0" i="0" kern="1200" dirty="0">
                <a:solidFill>
                  <a:schemeClr val="tx1"/>
                </a:solidFill>
                <a:latin typeface="+mn-lt"/>
                <a:ea typeface="+mn-ea"/>
                <a:cs typeface="+mn-cs"/>
              </a:rPr>
              <a:t> library and can only be customized through CSS.</a:t>
            </a:r>
          </a:p>
          <a:p>
            <a:pPr lvl="1">
              <a:buFont typeface="Arial" pitchFamily="34" charset="0"/>
              <a:buChar char="•"/>
            </a:pPr>
            <a:r>
              <a:rPr lang="en-US" sz="1050" b="1" i="0" kern="1200" dirty="0">
                <a:solidFill>
                  <a:schemeClr val="tx1"/>
                </a:solidFill>
                <a:latin typeface="+mn-lt"/>
                <a:ea typeface="+mn-ea"/>
                <a:cs typeface="+mn-cs"/>
              </a:rPr>
              <a:t>Legacy Calendar</a:t>
            </a:r>
            <a:r>
              <a:rPr lang="en-US" sz="1050" b="0" i="0" kern="1200" dirty="0">
                <a:solidFill>
                  <a:schemeClr val="tx1"/>
                </a:solidFill>
                <a:latin typeface="+mn-lt"/>
                <a:ea typeface="+mn-ea"/>
                <a:cs typeface="+mn-cs"/>
              </a:rPr>
              <a:t> - Legacy Calendar is template-based and may be deprecated in the future release.</a:t>
            </a:r>
          </a:p>
          <a:p>
            <a:pPr lvl="0">
              <a:buFont typeface="Arial" pitchFamily="34" charset="0"/>
              <a:buNone/>
            </a:pPr>
            <a:r>
              <a:rPr lang="en-US" sz="1100" b="0" i="0" kern="1200" dirty="0">
                <a:solidFill>
                  <a:schemeClr val="tx1"/>
                </a:solidFill>
                <a:latin typeface="+mn-lt"/>
                <a:ea typeface="+mn-ea"/>
                <a:cs typeface="+mn-cs"/>
              </a:rPr>
              <a:t>Both calendar options enable you to create a calendar based on a table or SQL query you provide. During the creation process, you are prompted to select a date column and display column. Because it offers a better user interface and numerous additional features, Oracle recommends converting all legacy calendars to the latest calendar.</a:t>
            </a:r>
          </a:p>
          <a:p>
            <a:r>
              <a:rPr lang="en-US" sz="1100" b="0" i="0" kern="1200" dirty="0">
                <a:solidFill>
                  <a:schemeClr val="tx1"/>
                </a:solidFill>
                <a:latin typeface="+mn-lt"/>
                <a:ea typeface="+mn-ea"/>
                <a:cs typeface="+mn-cs"/>
              </a:rPr>
              <a:t>In the slide,</a:t>
            </a:r>
            <a:r>
              <a:rPr lang="en-US" sz="1100" b="0" i="0" kern="1200" baseline="0" dirty="0">
                <a:solidFill>
                  <a:schemeClr val="tx1"/>
                </a:solidFill>
                <a:latin typeface="+mn-lt"/>
                <a:ea typeface="+mn-ea"/>
                <a:cs typeface="+mn-cs"/>
              </a:rPr>
              <a:t> features of the calendar include:</a:t>
            </a:r>
          </a:p>
          <a:p>
            <a:pPr lvl="1">
              <a:buFont typeface="Arial" pitchFamily="34" charset="0"/>
              <a:buChar char="•"/>
            </a:pPr>
            <a:r>
              <a:rPr lang="en-US" sz="1050" b="0" i="0" kern="1200" dirty="0">
                <a:solidFill>
                  <a:schemeClr val="tx1"/>
                </a:solidFill>
                <a:latin typeface="+mn-lt"/>
                <a:ea typeface="+mn-ea"/>
                <a:cs typeface="+mn-cs"/>
              </a:rPr>
              <a:t>Previous - Navigates to the previous month.</a:t>
            </a:r>
          </a:p>
          <a:p>
            <a:pPr lvl="1">
              <a:buFont typeface="Arial" pitchFamily="34" charset="0"/>
              <a:buChar char="•"/>
            </a:pPr>
            <a:r>
              <a:rPr lang="en-US" sz="1050" b="0" i="0" kern="1200" dirty="0">
                <a:solidFill>
                  <a:schemeClr val="tx1"/>
                </a:solidFill>
                <a:latin typeface="+mn-lt"/>
                <a:ea typeface="+mn-ea"/>
                <a:cs typeface="+mn-cs"/>
              </a:rPr>
              <a:t>Next - Navigates to the next month.</a:t>
            </a:r>
          </a:p>
          <a:p>
            <a:pPr lvl="1">
              <a:buFont typeface="Arial" pitchFamily="34" charset="0"/>
              <a:buChar char="•"/>
            </a:pPr>
            <a:r>
              <a:rPr lang="en-US" sz="1050" b="0" i="0" kern="1200" dirty="0">
                <a:solidFill>
                  <a:schemeClr val="tx1"/>
                </a:solidFill>
                <a:latin typeface="+mn-lt"/>
                <a:ea typeface="+mn-ea"/>
                <a:cs typeface="+mn-cs"/>
              </a:rPr>
              <a:t>Month - Displays a monthly view of all orders.</a:t>
            </a:r>
          </a:p>
          <a:p>
            <a:pPr lvl="1">
              <a:buFont typeface="Arial" pitchFamily="34" charset="0"/>
              <a:buChar char="•"/>
            </a:pPr>
            <a:r>
              <a:rPr lang="en-US" sz="1050" b="0" i="0" kern="1200" dirty="0">
                <a:solidFill>
                  <a:schemeClr val="tx1"/>
                </a:solidFill>
                <a:latin typeface="+mn-lt"/>
                <a:ea typeface="+mn-ea"/>
                <a:cs typeface="+mn-cs"/>
              </a:rPr>
              <a:t>List - Displays a list of all orders.</a:t>
            </a:r>
          </a:p>
          <a:p>
            <a:pPr lvl="0">
              <a:buFontTx/>
              <a:buNone/>
            </a:pPr>
            <a:r>
              <a:rPr lang="en-US" sz="1100" b="1" i="0" kern="1200" dirty="0">
                <a:solidFill>
                  <a:schemeClr val="tx1"/>
                </a:solidFill>
                <a:latin typeface="+mn-lt"/>
                <a:ea typeface="+mn-ea"/>
                <a:cs typeface="+mn-cs"/>
              </a:rPr>
              <a:t>Note</a:t>
            </a:r>
            <a:r>
              <a:rPr lang="en-US" sz="1100" b="0" i="0" kern="1200" dirty="0">
                <a:solidFill>
                  <a:schemeClr val="tx1"/>
                </a:solidFill>
                <a:latin typeface="+mn-lt"/>
                <a:ea typeface="+mn-ea"/>
                <a:cs typeface="+mn-cs"/>
              </a:rPr>
              <a:t>: For</a:t>
            </a:r>
            <a:r>
              <a:rPr lang="en-US" sz="1100" b="0" i="0" kern="1200" baseline="0" dirty="0">
                <a:solidFill>
                  <a:schemeClr val="tx1"/>
                </a:solidFill>
                <a:latin typeface="+mn-lt"/>
                <a:ea typeface="+mn-ea"/>
                <a:cs typeface="+mn-cs"/>
              </a:rPr>
              <a:t> more calendar examples, install the </a:t>
            </a:r>
            <a:r>
              <a:rPr lang="en-US" sz="1100" b="0" i="1" kern="1200" baseline="0" dirty="0">
                <a:solidFill>
                  <a:schemeClr val="tx1"/>
                </a:solidFill>
                <a:latin typeface="+mn-lt"/>
                <a:ea typeface="+mn-ea"/>
                <a:cs typeface="+mn-cs"/>
              </a:rPr>
              <a:t>Sample Calendar </a:t>
            </a:r>
            <a:r>
              <a:rPr lang="en-US" sz="1100" b="0" i="0" kern="1200" baseline="0" dirty="0">
                <a:solidFill>
                  <a:schemeClr val="tx1"/>
                </a:solidFill>
                <a:latin typeface="+mn-lt"/>
                <a:ea typeface="+mn-ea"/>
                <a:cs typeface="+mn-cs"/>
              </a:rPr>
              <a:t>packaged application.</a:t>
            </a:r>
            <a:endParaRPr lang="en-US" sz="1100" b="0" i="0" kern="1200" dirty="0">
              <a:solidFill>
                <a:schemeClr val="tx1"/>
              </a:solidFill>
              <a:latin typeface="+mn-lt"/>
              <a:ea typeface="+mn-ea"/>
              <a:cs typeface="+mn-cs"/>
            </a:endParaRPr>
          </a:p>
          <a:p>
            <a:pPr lvl="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276446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 typeface="Arial" pitchFamily="34" charset="0"/>
              <a:buNone/>
            </a:pPr>
            <a:r>
              <a:rPr lang="en-US" dirty="0"/>
              <a:t>You can create a calendar as a new page in your application or as a region on an existing page. The data source for your calendar can be a local database or an external data source. </a:t>
            </a:r>
          </a:p>
          <a:p>
            <a:pPr lvl="0">
              <a:buFont typeface="Arial" pitchFamily="34" charset="0"/>
              <a:buNone/>
            </a:pPr>
            <a:r>
              <a:rPr lang="en-US" dirty="0"/>
              <a:t>The slide shows steps</a:t>
            </a:r>
            <a:r>
              <a:rPr lang="en-US" baseline="0" dirty="0"/>
              <a:t> to create a calendar as a page in your application using the Create Page wizard. First, navigate to your application home page, click Create Page and then perform the following steps:</a:t>
            </a:r>
          </a:p>
          <a:p>
            <a:pPr marL="514350" lvl="2" indent="-228600">
              <a:buFont typeface="Times New Roman" pitchFamily="18" charset="0"/>
              <a:buAutoNum type="arabicPeriod"/>
            </a:pPr>
            <a:r>
              <a:rPr lang="en-US" dirty="0">
                <a:latin typeface="Arial" charset="0"/>
              </a:rPr>
              <a:t>Select </a:t>
            </a:r>
            <a:r>
              <a:rPr lang="en-US" b="1" dirty="0">
                <a:latin typeface="Arial" charset="0"/>
              </a:rPr>
              <a:t>Calendar</a:t>
            </a:r>
            <a:r>
              <a:rPr lang="en-US" dirty="0">
                <a:latin typeface="Arial" charset="0"/>
              </a:rPr>
              <a:t> and click </a:t>
            </a:r>
            <a:r>
              <a:rPr lang="en-US" b="1" dirty="0">
                <a:latin typeface="Arial" charset="0"/>
              </a:rPr>
              <a:t>Next</a:t>
            </a:r>
            <a:r>
              <a:rPr lang="en-US" dirty="0">
                <a:latin typeface="Arial" charset="0"/>
              </a:rPr>
              <a:t>.</a:t>
            </a:r>
          </a:p>
          <a:p>
            <a:pPr marL="514350" lvl="2" indent="-228600">
              <a:buFont typeface="Times New Roman" pitchFamily="18" charset="0"/>
              <a:buAutoNum type="arabicPeriod"/>
            </a:pPr>
            <a:r>
              <a:rPr lang="en-US" dirty="0">
                <a:latin typeface="Arial" charset="0"/>
              </a:rPr>
              <a:t>Specify</a:t>
            </a:r>
            <a:r>
              <a:rPr lang="en-US" baseline="0" dirty="0">
                <a:latin typeface="Arial" charset="0"/>
              </a:rPr>
              <a:t> a name and click </a:t>
            </a:r>
            <a:r>
              <a:rPr lang="en-US" b="1" baseline="0" dirty="0">
                <a:latin typeface="Arial" charset="0"/>
              </a:rPr>
              <a:t>Next</a:t>
            </a:r>
            <a:r>
              <a:rPr lang="en-US" baseline="0" dirty="0">
                <a:latin typeface="Arial" charset="0"/>
              </a:rPr>
              <a:t>.</a:t>
            </a:r>
          </a:p>
          <a:p>
            <a:pPr marL="514350" lvl="2" indent="-228600">
              <a:buFont typeface="Times New Roman" pitchFamily="18" charset="0"/>
              <a:buAutoNum type="arabicPeriod"/>
            </a:pPr>
            <a:r>
              <a:rPr lang="en-US" baseline="0" dirty="0">
                <a:latin typeface="Arial" charset="0"/>
              </a:rPr>
              <a:t>For Navigation Menu, specify the type of navigation to include on this page and click </a:t>
            </a:r>
            <a:r>
              <a:rPr lang="en-US" b="1" baseline="0" dirty="0">
                <a:latin typeface="Arial" charset="0"/>
              </a:rPr>
              <a:t>Next</a:t>
            </a:r>
            <a:r>
              <a:rPr lang="en-US" baseline="0" dirty="0">
                <a:latin typeface="Arial" charset="0"/>
              </a:rPr>
              <a:t>. The navigation options that display depend upon the current application theme.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594349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514350" lvl="2" indent="-228600">
              <a:buFont typeface="+mj-lt"/>
              <a:buAutoNum type="arabicPeriod" startAt="4"/>
            </a:pPr>
            <a:r>
              <a:rPr lang="en-US" baseline="0" dirty="0">
                <a:latin typeface="Arial" charset="0"/>
              </a:rPr>
              <a:t>For Source Type, select either Table or SQL Query. In the slide, you select Table. Then, select a table with the DATE column, and click Next. </a:t>
            </a:r>
            <a:br>
              <a:rPr lang="en-US" baseline="0" dirty="0">
                <a:latin typeface="Arial" charset="0"/>
              </a:rPr>
            </a:br>
            <a:r>
              <a:rPr lang="en-US" b="1" baseline="0" dirty="0">
                <a:latin typeface="Arial" charset="0"/>
              </a:rPr>
              <a:t>Note</a:t>
            </a:r>
            <a:r>
              <a:rPr lang="en-US" baseline="0" dirty="0">
                <a:latin typeface="Arial" charset="0"/>
              </a:rPr>
              <a:t>: If the calendar source is SQL Query, then e</a:t>
            </a:r>
            <a:r>
              <a:rPr lang="en-US" sz="900" b="0" i="0" kern="1200" dirty="0">
                <a:solidFill>
                  <a:schemeClr val="tx1"/>
                </a:solidFill>
                <a:latin typeface="+mn-lt"/>
                <a:ea typeface="+mn-ea"/>
                <a:cs typeface="+mn-cs"/>
              </a:rPr>
              <a:t>nter the SQL SELECT statement to be used for the calendar. The SQL SELECT statement must include at least two columns, of which one must be a DATE column.</a:t>
            </a:r>
          </a:p>
          <a:p>
            <a:pPr marL="514350" lvl="2" indent="-228600">
              <a:buFont typeface="Times New Roman" pitchFamily="18" charset="0"/>
              <a:buAutoNum type="arabicPeriod" startAt="4"/>
            </a:pPr>
            <a:r>
              <a:rPr lang="en-US" baseline="0" dirty="0">
                <a:latin typeface="Arial" charset="0"/>
              </a:rPr>
              <a:t>For Settings:</a:t>
            </a:r>
          </a:p>
          <a:p>
            <a:pPr marL="857250" lvl="4" indent="-228600">
              <a:buFont typeface="Arial" pitchFamily="34" charset="0"/>
              <a:buChar char="•"/>
            </a:pPr>
            <a:r>
              <a:rPr lang="en-US" baseline="0" dirty="0">
                <a:latin typeface="Arial" charset="0"/>
              </a:rPr>
              <a:t>Display Column - Select the column which holds the text displayed for events on this calendar. In the slide example, you select the TASK_NAME column</a:t>
            </a:r>
          </a:p>
          <a:p>
            <a:pPr marL="857250" lvl="4" indent="-228600">
              <a:buFont typeface="Arial" pitchFamily="34" charset="0"/>
              <a:buChar char="•"/>
            </a:pPr>
            <a:r>
              <a:rPr lang="en-US" baseline="0" dirty="0">
                <a:latin typeface="Arial" charset="0"/>
              </a:rPr>
              <a:t>Start Date Column - Select the column which holds the start date for events displayed on this calendar. Notice that the Start Date Column is automatically selected.</a:t>
            </a:r>
          </a:p>
          <a:p>
            <a:pPr marL="857250" lvl="4" indent="-228600">
              <a:buFont typeface="Arial" pitchFamily="34" charset="0"/>
              <a:buChar char="•"/>
            </a:pPr>
            <a:r>
              <a:rPr lang="en-US" baseline="0" dirty="0">
                <a:latin typeface="Arial" charset="0"/>
              </a:rPr>
              <a:t>End Date Column - Select the column which holds the end date for events displayed on this calendar. If this attribute is specified, then the calendar displays duration-based events.</a:t>
            </a:r>
          </a:p>
          <a:p>
            <a:pPr marL="857250" lvl="4" indent="-228600">
              <a:buFont typeface="Arial" pitchFamily="34" charset="0"/>
              <a:buChar char="•"/>
            </a:pPr>
            <a:r>
              <a:rPr lang="en-US" baseline="0" dirty="0">
                <a:latin typeface="Arial" charset="0"/>
              </a:rPr>
              <a:t>Show Time - Select whether the time portion of the date display.</a:t>
            </a:r>
          </a:p>
          <a:p>
            <a:pPr marL="685800" lvl="3" indent="-228600">
              <a:buFontTx/>
              <a:buNone/>
            </a:pPr>
            <a:r>
              <a:rPr lang="en-US" baseline="0" dirty="0">
                <a:latin typeface="Arial" charset="0"/>
              </a:rPr>
              <a:t>Click </a:t>
            </a:r>
            <a:r>
              <a:rPr lang="en-US" b="1" baseline="0" dirty="0">
                <a:latin typeface="Arial" charset="0"/>
              </a:rPr>
              <a:t>Create</a:t>
            </a:r>
            <a:r>
              <a:rPr lang="en-US" baseline="0" dirty="0">
                <a:latin typeface="Arial" charset="0"/>
              </a:rPr>
              <a:t>. Now you can run the page to see how the calendar is displayed.</a:t>
            </a:r>
          </a:p>
          <a:p>
            <a:pPr lvl="2">
              <a:buFont typeface="Times New Roman" pitchFamily="18" charset="0"/>
              <a:buNone/>
            </a:pPr>
            <a:r>
              <a:rPr lang="en-US" dirty="0">
                <a:latin typeface="Arial" charset="0"/>
              </a:rPr>
              <a:t>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27</a:t>
            </a:fld>
            <a:endParaRPr lang="en-US" dirty="0"/>
          </a:p>
        </p:txBody>
      </p:sp>
    </p:spTree>
    <p:extLst>
      <p:ext uri="{BB962C8B-B14F-4D97-AF65-F5344CB8AC3E}">
        <p14:creationId xmlns:p14="http://schemas.microsoft.com/office/powerpoint/2010/main" val="567746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 typeface="Arial" pitchFamily="34" charset="0"/>
              <a:buNone/>
            </a:pPr>
            <a:r>
              <a:rPr lang="en-US" sz="1100" b="0" i="0" kern="1200" dirty="0">
                <a:solidFill>
                  <a:schemeClr val="tx1"/>
                </a:solidFill>
                <a:latin typeface="+mn-lt"/>
                <a:ea typeface="+mn-ea"/>
                <a:cs typeface="+mn-cs"/>
              </a:rPr>
              <a:t>Once you create a calendar, you can alter the display by editing attributes in the Properties Editor. Each calendar has two sets of editable attributes: region attributes and calendar attributes. Region attributes define the area of the page which functions as a container for the calendar. Calendar attributes specify the template, date columns, and general calendar formatting.</a:t>
            </a:r>
          </a:p>
          <a:p>
            <a:pPr marL="228600" lvl="0" indent="-228600">
              <a:buFontTx/>
              <a:buNone/>
            </a:pPr>
            <a:r>
              <a:rPr lang="en-US" sz="1100" b="0" i="0" kern="1200" dirty="0">
                <a:solidFill>
                  <a:schemeClr val="tx1"/>
                </a:solidFill>
                <a:latin typeface="+mn-lt"/>
                <a:ea typeface="+mn-ea"/>
                <a:cs typeface="+mn-cs"/>
              </a:rPr>
              <a:t>To edit calendar attributes, perform the following steps:</a:t>
            </a:r>
          </a:p>
          <a:p>
            <a:pPr marL="457200" lvl="1" indent="-228600">
              <a:buFont typeface="+mj-lt"/>
              <a:buAutoNum type="arabicPeriod"/>
            </a:pPr>
            <a:r>
              <a:rPr lang="en-US" sz="1050" b="0" i="0" kern="1200" dirty="0">
                <a:solidFill>
                  <a:schemeClr val="tx1"/>
                </a:solidFill>
                <a:latin typeface="+mn-lt"/>
                <a:ea typeface="+mn-ea"/>
                <a:cs typeface="+mn-cs"/>
              </a:rPr>
              <a:t>Navigate to the appropriate page in Page Designer. Page Designer appears.</a:t>
            </a:r>
          </a:p>
          <a:p>
            <a:pPr marL="457200" lvl="1" indent="-228600">
              <a:buFont typeface="+mj-lt"/>
              <a:buAutoNum type="arabicPeriod"/>
            </a:pPr>
            <a:r>
              <a:rPr lang="en-US" sz="1050" b="0" i="0" kern="1200" dirty="0">
                <a:solidFill>
                  <a:schemeClr val="tx1"/>
                </a:solidFill>
                <a:latin typeface="+mn-lt"/>
                <a:ea typeface="+mn-ea"/>
                <a:cs typeface="+mn-cs"/>
              </a:rPr>
              <a:t>In the Rendering tab, locate and select the calendar. The Property Editor displays the region attributes.</a:t>
            </a:r>
          </a:p>
          <a:p>
            <a:pPr marL="457200" lvl="1" indent="-228600">
              <a:buFont typeface="+mj-lt"/>
              <a:buAutoNum type="arabicPeriod"/>
            </a:pPr>
            <a:r>
              <a:rPr lang="en-US" sz="1050" b="0" i="0" kern="1200" dirty="0">
                <a:solidFill>
                  <a:schemeClr val="tx1"/>
                </a:solidFill>
                <a:latin typeface="+mn-lt"/>
                <a:ea typeface="+mn-ea"/>
                <a:cs typeface="+mn-cs"/>
              </a:rPr>
              <a:t>In the Rendering tab, locate the calendar and select Attributes. The Property Editor displays the calendar Attributes.</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050" b="0" i="0" kern="1200" dirty="0">
                <a:solidFill>
                  <a:schemeClr val="tx1"/>
                </a:solidFill>
                <a:latin typeface="+mn-lt"/>
                <a:ea typeface="+mn-ea"/>
                <a:cs typeface="+mn-cs"/>
              </a:rPr>
              <a:t>Edit the calendar attributes. Click </a:t>
            </a:r>
            <a:r>
              <a:rPr lang="en-US" sz="1050" b="1" i="0" kern="1200" dirty="0">
                <a:solidFill>
                  <a:schemeClr val="tx1"/>
                </a:solidFill>
                <a:latin typeface="+mn-lt"/>
                <a:ea typeface="+mn-ea"/>
                <a:cs typeface="+mn-cs"/>
              </a:rPr>
              <a:t>Save</a:t>
            </a:r>
            <a:r>
              <a:rPr lang="en-US" sz="1050" b="0" i="0" kern="1200" dirty="0">
                <a:solidFill>
                  <a:schemeClr val="tx1"/>
                </a:solidFill>
                <a:latin typeface="+mn-lt"/>
                <a:ea typeface="+mn-ea"/>
                <a:cs typeface="+mn-cs"/>
              </a:rPr>
              <a:t>.</a:t>
            </a:r>
          </a:p>
          <a:p>
            <a:pPr lvl="0">
              <a:buFont typeface="Arial" pitchFamily="34" charset="0"/>
              <a:buNone/>
            </a:pPr>
            <a:r>
              <a:rPr lang="en-US" sz="1100" b="0" i="0" kern="1200" dirty="0">
                <a:solidFill>
                  <a:schemeClr val="tx1"/>
                </a:solidFill>
                <a:latin typeface="+mn-lt"/>
                <a:ea typeface="+mn-ea"/>
                <a:cs typeface="+mn-cs"/>
              </a:rPr>
              <a:t>In the slide, you want to link the calendar to a form dialog. You want to ensure that you can create an entry and view/edit an existing calendar entry. In the example:</a:t>
            </a:r>
          </a:p>
          <a:p>
            <a:pPr marL="342900" lvl="1" indent="-228600">
              <a:buFont typeface="+mj-lt"/>
              <a:buAutoNum type="arabicPeriod"/>
            </a:pPr>
            <a:r>
              <a:rPr lang="en-US" sz="1050" b="0" i="0" kern="1200" dirty="0">
                <a:solidFill>
                  <a:schemeClr val="tx1"/>
                </a:solidFill>
                <a:latin typeface="+mn-lt"/>
                <a:ea typeface="+mn-ea"/>
                <a:cs typeface="+mn-cs"/>
              </a:rPr>
              <a:t>Under Rendering, select Attributes</a:t>
            </a:r>
          </a:p>
          <a:p>
            <a:pPr marL="342900" lvl="1" indent="-228600">
              <a:buFont typeface="+mj-lt"/>
              <a:buAutoNum type="arabicPeriod"/>
            </a:pPr>
            <a:r>
              <a:rPr lang="en-US" sz="1050" b="0" i="0" kern="1200" dirty="0">
                <a:solidFill>
                  <a:schemeClr val="tx1"/>
                </a:solidFill>
                <a:latin typeface="+mn-lt"/>
                <a:ea typeface="+mn-ea"/>
                <a:cs typeface="+mn-cs"/>
              </a:rPr>
              <a:t>In the Property Editor, under Settings, click the Create Link</a:t>
            </a:r>
          </a:p>
          <a:p>
            <a:pPr marL="342900" lvl="1" indent="-228600">
              <a:buFont typeface="+mj-lt"/>
              <a:buAutoNum type="arabicPeriod"/>
            </a:pPr>
            <a:r>
              <a:rPr lang="en-US" sz="1050" b="0" i="0" kern="1200" dirty="0">
                <a:solidFill>
                  <a:schemeClr val="tx1"/>
                </a:solidFill>
                <a:latin typeface="+mn-lt"/>
                <a:ea typeface="+mn-ea"/>
                <a:cs typeface="+mn-cs"/>
              </a:rPr>
              <a:t>For Type, select Page in this application, and then for Page, select the page number of the form you want to link to</a:t>
            </a:r>
          </a:p>
          <a:p>
            <a:pPr marL="342900" lvl="1" indent="-228600">
              <a:buFont typeface="+mj-lt"/>
              <a:buAutoNum type="arabicPeriod"/>
            </a:pPr>
            <a:r>
              <a:rPr lang="en-US" sz="1050" b="0" i="0" kern="1200" dirty="0">
                <a:solidFill>
                  <a:schemeClr val="tx1"/>
                </a:solidFill>
                <a:latin typeface="+mn-lt"/>
                <a:ea typeface="+mn-ea"/>
                <a:cs typeface="+mn-cs"/>
              </a:rPr>
              <a:t>Under Set Items: for Name, select </a:t>
            </a:r>
            <a:r>
              <a:rPr lang="en-US" sz="1050" b="1" i="0" kern="1200" dirty="0">
                <a:solidFill>
                  <a:schemeClr val="tx1"/>
                </a:solidFill>
                <a:latin typeface="+mn-lt"/>
                <a:ea typeface="+mn-ea"/>
                <a:cs typeface="+mn-cs"/>
              </a:rPr>
              <a:t>P&lt;n&gt;_ID </a:t>
            </a:r>
            <a:r>
              <a:rPr lang="en-US" sz="1050" b="0" i="0" kern="1200" dirty="0">
                <a:solidFill>
                  <a:schemeClr val="tx1"/>
                </a:solidFill>
                <a:latin typeface="+mn-lt"/>
                <a:ea typeface="+mn-ea"/>
                <a:cs typeface="+mn-cs"/>
              </a:rPr>
              <a:t>and for Value, select </a:t>
            </a:r>
            <a:r>
              <a:rPr lang="en-US" sz="1050" b="1" i="0" kern="1200" dirty="0">
                <a:solidFill>
                  <a:schemeClr val="tx1"/>
                </a:solidFill>
                <a:latin typeface="+mn-lt"/>
                <a:ea typeface="+mn-ea"/>
                <a:cs typeface="+mn-cs"/>
              </a:rPr>
              <a:t>&amp;P&lt;n&gt;_ID.</a:t>
            </a:r>
          </a:p>
          <a:p>
            <a:pPr marL="342900" lvl="1" indent="-228600">
              <a:buFont typeface="+mj-lt"/>
              <a:buAutoNum type="arabicPeriod"/>
            </a:pPr>
            <a:r>
              <a:rPr lang="en-US" sz="1050" b="0" i="0" kern="1200" dirty="0">
                <a:solidFill>
                  <a:schemeClr val="tx1"/>
                </a:solidFill>
                <a:latin typeface="+mn-lt"/>
                <a:ea typeface="+mn-ea"/>
                <a:cs typeface="+mn-cs"/>
              </a:rPr>
              <a:t>Click OK.</a:t>
            </a:r>
          </a:p>
          <a:p>
            <a:pPr marL="342900" lvl="1" indent="-228600">
              <a:buFont typeface="+mj-lt"/>
              <a:buAutoNum type="arabicPeriod"/>
            </a:pPr>
            <a:r>
              <a:rPr lang="en-US" sz="1050" b="0" i="0" kern="1200" dirty="0">
                <a:solidFill>
                  <a:schemeClr val="tx1"/>
                </a:solidFill>
                <a:latin typeface="+mn-lt"/>
                <a:ea typeface="+mn-ea"/>
                <a:cs typeface="+mn-cs"/>
              </a:rPr>
              <a:t>In the Property Editor, under Settings, click the View / Edit Link.</a:t>
            </a:r>
          </a:p>
          <a:p>
            <a:pPr marL="342900" lvl="1" indent="-228600">
              <a:buFont typeface="+mj-lt"/>
              <a:buAutoNum type="arabicPeriod"/>
            </a:pPr>
            <a:r>
              <a:rPr lang="en-US" sz="1050" b="0" i="0" kern="1200" dirty="0">
                <a:solidFill>
                  <a:schemeClr val="tx1"/>
                </a:solidFill>
                <a:latin typeface="+mn-lt"/>
                <a:ea typeface="+mn-ea"/>
                <a:cs typeface="+mn-cs"/>
              </a:rPr>
              <a:t>Repeat steps 3 – 5</a:t>
            </a:r>
          </a:p>
          <a:p>
            <a:pPr marL="342900" lvl="1" indent="-228600">
              <a:buFont typeface="+mj-lt"/>
              <a:buAutoNum type="arabicPeriod"/>
            </a:pPr>
            <a:r>
              <a:rPr lang="en-US" sz="1050" b="0" i="0" kern="1200" dirty="0">
                <a:solidFill>
                  <a:schemeClr val="tx1"/>
                </a:solidFill>
                <a:latin typeface="+mn-lt"/>
                <a:ea typeface="+mn-ea"/>
                <a:cs typeface="+mn-cs"/>
              </a:rPr>
              <a:t>Click Save and Run Page.</a:t>
            </a:r>
          </a:p>
          <a:p>
            <a:pPr lvl="0">
              <a:buFont typeface="Arial" pitchFamily="34" charset="0"/>
              <a:buNone/>
            </a:pPr>
            <a:endParaRPr lang="en-US" sz="1100" b="0" i="0" kern="1200" dirty="0">
              <a:solidFill>
                <a:schemeClr val="tx1"/>
              </a:solidFill>
              <a:latin typeface="+mn-lt"/>
              <a:ea typeface="+mn-ea"/>
              <a:cs typeface="+mn-cs"/>
            </a:endParaRPr>
          </a:p>
          <a:p>
            <a:pPr lvl="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28</a:t>
            </a:fld>
            <a:endParaRPr lang="en-US" dirty="0"/>
          </a:p>
        </p:txBody>
      </p:sp>
    </p:spTree>
    <p:extLst>
      <p:ext uri="{BB962C8B-B14F-4D97-AF65-F5344CB8AC3E}">
        <p14:creationId xmlns:p14="http://schemas.microsoft.com/office/powerpoint/2010/main" val="1281621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 typeface="Arial" pitchFamily="34" charset="0"/>
              <a:buNone/>
            </a:pPr>
            <a:r>
              <a:rPr lang="en-US" sz="1100" b="0" i="0" kern="1200" dirty="0">
                <a:solidFill>
                  <a:schemeClr val="tx1"/>
                </a:solidFill>
                <a:latin typeface="+mn-lt"/>
                <a:ea typeface="+mn-ea"/>
                <a:cs typeface="+mn-cs"/>
              </a:rPr>
              <a:t>The Calendar Region supports moving or changing calendar events with drag and drop. The slide shows dragging “Load current tasks and enhancements”  task from Sep 6, 2019 and dropping in Sep 7, 2019.</a:t>
            </a:r>
            <a:r>
              <a:rPr lang="en-US" sz="1100" b="0" i="0" kern="1200" baseline="0" dirty="0">
                <a:solidFill>
                  <a:schemeClr val="tx1"/>
                </a:solidFill>
                <a:latin typeface="+mn-lt"/>
                <a:ea typeface="+mn-ea"/>
                <a:cs typeface="+mn-cs"/>
              </a:rPr>
              <a:t> You learn how to enable dragging and dropping events in the next slide.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29</a:t>
            </a:fld>
            <a:endParaRPr lang="en-US" dirty="0"/>
          </a:p>
        </p:txBody>
      </p:sp>
    </p:spTree>
    <p:extLst>
      <p:ext uri="{BB962C8B-B14F-4D97-AF65-F5344CB8AC3E}">
        <p14:creationId xmlns:p14="http://schemas.microsoft.com/office/powerpoint/2010/main" val="943907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baseline="0" dirty="0"/>
              <a:t>In this lesson, you learn to create Oracle JET Charts, Calendars, and Trees in your application. You also learn how to edit these pages in page designer.</a:t>
            </a:r>
          </a:p>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 typeface="Arial" pitchFamily="34" charset="0"/>
              <a:buNone/>
            </a:pPr>
            <a:r>
              <a:rPr lang="en-US" sz="1100" b="0" i="0" kern="1200" dirty="0">
                <a:solidFill>
                  <a:schemeClr val="tx1"/>
                </a:solidFill>
                <a:latin typeface="+mn-lt"/>
                <a:ea typeface="+mn-ea"/>
                <a:cs typeface="+mn-cs"/>
              </a:rPr>
              <a:t>To enable support for drag and drop for a calendar region, perform the following steps:</a:t>
            </a:r>
          </a:p>
          <a:p>
            <a:pPr marL="457200" lvl="1" indent="-228600">
              <a:buFont typeface="+mj-lt"/>
              <a:buAutoNum type="arabicPeriod"/>
            </a:pPr>
            <a:r>
              <a:rPr lang="en-US" dirty="0"/>
              <a:t>Navigate to the appropriate page in Page Designer. In the Rendering tab under the calendar title, select the </a:t>
            </a:r>
            <a:r>
              <a:rPr lang="en-US" b="1" dirty="0"/>
              <a:t>Attributes</a:t>
            </a:r>
            <a:r>
              <a:rPr lang="en-US" dirty="0"/>
              <a:t> node. The Property Editor displays the Attributes for the calendar.</a:t>
            </a:r>
          </a:p>
          <a:p>
            <a:pPr marL="457200" lvl="1" indent="-228600">
              <a:buFont typeface="+mj-lt"/>
              <a:buAutoNum type="arabicPeriod"/>
            </a:pPr>
            <a:r>
              <a:rPr lang="en-US" dirty="0"/>
              <a:t>Locate and expand Settings and edit the following attributes:</a:t>
            </a:r>
          </a:p>
          <a:p>
            <a:pPr lvl="4"/>
            <a:r>
              <a:rPr lang="en-US" dirty="0"/>
              <a:t>Primary Key Column - Select a table or SQL Query column. Drag and Drop appears under Settings.</a:t>
            </a:r>
          </a:p>
          <a:p>
            <a:pPr lvl="4"/>
            <a:r>
              <a:rPr lang="en-US" dirty="0"/>
              <a:t>Drag and Drop - Select </a:t>
            </a:r>
            <a:r>
              <a:rPr lang="en-US" b="1" dirty="0"/>
              <a:t>Yes</a:t>
            </a:r>
            <a:r>
              <a:rPr lang="en-US" dirty="0"/>
              <a:t>. Drag and Drop PL/SQL Code appears.</a:t>
            </a:r>
          </a:p>
          <a:p>
            <a:pPr lvl="4"/>
            <a:r>
              <a:rPr lang="en-US" dirty="0"/>
              <a:t>Drag and Drop PL/SQL Co de - Enter the PL/SQL code to execute when the end user finishes a drag and drop for an event. </a:t>
            </a:r>
            <a:r>
              <a:rPr lang="en-US" sz="800" b="0" i="0" kern="1200" dirty="0">
                <a:solidFill>
                  <a:schemeClr val="tx1"/>
                </a:solidFill>
                <a:latin typeface="+mn-lt"/>
                <a:ea typeface="+mn-ea"/>
                <a:cs typeface="+mn-cs"/>
              </a:rPr>
              <a:t>Within the PL/SQL code, you can reference the ID of the dragged event, the new start and end dates as:</a:t>
            </a:r>
            <a:br>
              <a:rPr lang="en-US" sz="800" b="0" i="0" kern="1200" dirty="0">
                <a:solidFill>
                  <a:schemeClr val="tx1"/>
                </a:solidFill>
                <a:latin typeface="+mn-lt"/>
                <a:ea typeface="+mn-ea"/>
                <a:cs typeface="+mn-cs"/>
              </a:rPr>
            </a:br>
            <a:r>
              <a:rPr lang="en-US" sz="800" b="0" i="0" kern="1200" dirty="0">
                <a:solidFill>
                  <a:schemeClr val="tx1"/>
                </a:solidFill>
                <a:latin typeface="Courier New" pitchFamily="49" charset="0"/>
                <a:ea typeface="+mn-ea"/>
                <a:cs typeface="Courier New" pitchFamily="49" charset="0"/>
              </a:rPr>
              <a:t>:APEX$PK_VALUE, :APEX$NEW_START_DATE </a:t>
            </a:r>
            <a:r>
              <a:rPr lang="en-US" sz="800" b="0" i="0" kern="1200" dirty="0" err="1">
                <a:solidFill>
                  <a:schemeClr val="tx1"/>
                </a:solidFill>
                <a:latin typeface="Courier New" pitchFamily="49" charset="0"/>
                <a:ea typeface="+mn-ea"/>
                <a:cs typeface="Courier New" pitchFamily="49" charset="0"/>
              </a:rPr>
              <a:t>amd</a:t>
            </a:r>
            <a:r>
              <a:rPr lang="en-US" sz="800" b="0" i="0" kern="1200" dirty="0">
                <a:solidFill>
                  <a:schemeClr val="tx1"/>
                </a:solidFill>
                <a:latin typeface="Courier New" pitchFamily="49" charset="0"/>
                <a:ea typeface="+mn-ea"/>
                <a:cs typeface="Courier New" pitchFamily="49" charset="0"/>
              </a:rPr>
              <a:t> :APEX$_NEW_END_DATE</a:t>
            </a:r>
          </a:p>
          <a:p>
            <a:pPr lvl="4">
              <a:buFontTx/>
              <a:buNone/>
            </a:pPr>
            <a:r>
              <a:rPr lang="en-US" sz="800" b="0" i="0" kern="1200" dirty="0">
                <a:solidFill>
                  <a:schemeClr val="tx1"/>
                </a:solidFill>
                <a:latin typeface="+mn-lt"/>
                <a:ea typeface="+mn-ea"/>
                <a:cs typeface="+mn-cs"/>
              </a:rPr>
              <a:t>   For example, the following code changes the event row in the SAMPLE$TASKS_SS table after the end user has dragged the event to a new date.</a:t>
            </a:r>
            <a:br>
              <a:rPr lang="en-US" sz="800" b="0" i="0" kern="1200" dirty="0">
                <a:solidFill>
                  <a:schemeClr val="tx1"/>
                </a:solidFill>
                <a:latin typeface="+mn-lt"/>
                <a:ea typeface="+mn-ea"/>
                <a:cs typeface="+mn-cs"/>
              </a:rPr>
            </a:br>
            <a:r>
              <a:rPr lang="en-US" sz="800" b="0" i="0" kern="1200" dirty="0">
                <a:solidFill>
                  <a:schemeClr val="tx1"/>
                </a:solidFill>
                <a:latin typeface="+mn-lt"/>
                <a:ea typeface="+mn-ea"/>
                <a:cs typeface="+mn-cs"/>
              </a:rPr>
              <a:t>begin</a:t>
            </a:r>
          </a:p>
          <a:p>
            <a:pPr lvl="4">
              <a:buFontTx/>
              <a:buNone/>
            </a:pPr>
            <a:r>
              <a:rPr lang="en-US" sz="800" b="0" i="0" kern="1200" dirty="0">
                <a:solidFill>
                  <a:schemeClr val="tx1"/>
                </a:solidFill>
                <a:latin typeface="+mn-lt"/>
                <a:ea typeface="+mn-ea"/>
                <a:cs typeface="+mn-cs"/>
              </a:rPr>
              <a:t>     update </a:t>
            </a:r>
            <a:r>
              <a:rPr lang="en-US" sz="800" b="0" i="0" kern="1200" dirty="0" err="1">
                <a:solidFill>
                  <a:schemeClr val="tx1"/>
                </a:solidFill>
                <a:latin typeface="+mn-lt"/>
                <a:ea typeface="+mn-ea"/>
                <a:cs typeface="+mn-cs"/>
              </a:rPr>
              <a:t>sample$tasks_ss</a:t>
            </a:r>
            <a:endParaRPr lang="en-US" sz="800" b="0" i="0" kern="1200" dirty="0">
              <a:solidFill>
                <a:schemeClr val="tx1"/>
              </a:solidFill>
              <a:latin typeface="+mn-lt"/>
              <a:ea typeface="+mn-ea"/>
              <a:cs typeface="+mn-cs"/>
            </a:endParaRPr>
          </a:p>
          <a:p>
            <a:pPr lvl="4">
              <a:buFontTx/>
              <a:buNone/>
            </a:pPr>
            <a:r>
              <a:rPr lang="en-US" sz="800" b="0" i="0" kern="1200" dirty="0">
                <a:solidFill>
                  <a:schemeClr val="tx1"/>
                </a:solidFill>
                <a:latin typeface="+mn-lt"/>
                <a:ea typeface="+mn-ea"/>
                <a:cs typeface="+mn-cs"/>
              </a:rPr>
              <a:t>        set </a:t>
            </a:r>
            <a:r>
              <a:rPr lang="en-US" sz="800" b="0" i="0" kern="1200" dirty="0" err="1">
                <a:solidFill>
                  <a:schemeClr val="tx1"/>
                </a:solidFill>
                <a:latin typeface="+mn-lt"/>
                <a:ea typeface="+mn-ea"/>
                <a:cs typeface="+mn-cs"/>
              </a:rPr>
              <a:t>start_date</a:t>
            </a:r>
            <a:r>
              <a:rPr lang="en-US" sz="800" b="0" i="0" kern="1200" dirty="0">
                <a:solidFill>
                  <a:schemeClr val="tx1"/>
                </a:solidFill>
                <a:latin typeface="+mn-lt"/>
                <a:ea typeface="+mn-ea"/>
                <a:cs typeface="+mn-cs"/>
              </a:rPr>
              <a:t> = </a:t>
            </a:r>
            <a:r>
              <a:rPr lang="en-US" sz="800" b="0" i="0" kern="1200" dirty="0" err="1">
                <a:solidFill>
                  <a:schemeClr val="tx1"/>
                </a:solidFill>
                <a:latin typeface="+mn-lt"/>
                <a:ea typeface="+mn-ea"/>
                <a:cs typeface="+mn-cs"/>
              </a:rPr>
              <a:t>to_date</a:t>
            </a:r>
            <a:r>
              <a:rPr lang="en-US" sz="800" b="0" i="0" kern="1200" dirty="0">
                <a:solidFill>
                  <a:schemeClr val="tx1"/>
                </a:solidFill>
                <a:latin typeface="+mn-lt"/>
                <a:ea typeface="+mn-ea"/>
                <a:cs typeface="+mn-cs"/>
              </a:rPr>
              <a:t>(:APEX$NEW_START_DATE, 'YYYYMMDDHH24MISS'),</a:t>
            </a:r>
          </a:p>
          <a:p>
            <a:pPr lvl="4">
              <a:buFontTx/>
              <a:buNone/>
            </a:pPr>
            <a:r>
              <a:rPr lang="en-US" sz="800" b="0" i="0" kern="1200" dirty="0">
                <a:solidFill>
                  <a:schemeClr val="tx1"/>
                </a:solidFill>
                <a:latin typeface="+mn-lt"/>
                <a:ea typeface="+mn-ea"/>
                <a:cs typeface="+mn-cs"/>
              </a:rPr>
              <a:t>            </a:t>
            </a:r>
            <a:r>
              <a:rPr lang="en-US" sz="800" b="0" i="0" kern="1200" dirty="0" err="1">
                <a:solidFill>
                  <a:schemeClr val="tx1"/>
                </a:solidFill>
                <a:latin typeface="+mn-lt"/>
                <a:ea typeface="+mn-ea"/>
                <a:cs typeface="+mn-cs"/>
              </a:rPr>
              <a:t>end_date</a:t>
            </a:r>
            <a:r>
              <a:rPr lang="en-US" sz="800" b="0" i="0" kern="1200" dirty="0">
                <a:solidFill>
                  <a:schemeClr val="tx1"/>
                </a:solidFill>
                <a:latin typeface="+mn-lt"/>
                <a:ea typeface="+mn-ea"/>
                <a:cs typeface="+mn-cs"/>
              </a:rPr>
              <a:t> = </a:t>
            </a:r>
            <a:r>
              <a:rPr lang="en-US" sz="800" b="0" i="0" kern="1200" dirty="0" err="1">
                <a:solidFill>
                  <a:schemeClr val="tx1"/>
                </a:solidFill>
                <a:latin typeface="+mn-lt"/>
                <a:ea typeface="+mn-ea"/>
                <a:cs typeface="+mn-cs"/>
              </a:rPr>
              <a:t>to_date</a:t>
            </a:r>
            <a:r>
              <a:rPr lang="en-US" sz="800" b="0" i="0" kern="1200" dirty="0">
                <a:solidFill>
                  <a:schemeClr val="tx1"/>
                </a:solidFill>
                <a:latin typeface="+mn-lt"/>
                <a:ea typeface="+mn-ea"/>
                <a:cs typeface="+mn-cs"/>
              </a:rPr>
              <a:t>(:APEX$NEW_END_DATE, 'YYYYMMDDHH24MISS')</a:t>
            </a:r>
          </a:p>
          <a:p>
            <a:pPr lvl="4">
              <a:buFontTx/>
              <a:buNone/>
            </a:pPr>
            <a:r>
              <a:rPr lang="en-US" sz="800" b="0" i="0" kern="1200" dirty="0">
                <a:solidFill>
                  <a:schemeClr val="tx1"/>
                </a:solidFill>
                <a:latin typeface="+mn-lt"/>
                <a:ea typeface="+mn-ea"/>
                <a:cs typeface="+mn-cs"/>
              </a:rPr>
              <a:t>      where id = :APEX$PK_VALUE;</a:t>
            </a:r>
          </a:p>
          <a:p>
            <a:pPr lvl="4">
              <a:buFontTx/>
              <a:buNone/>
            </a:pPr>
            <a:r>
              <a:rPr lang="en-US" sz="800" b="0" i="0" kern="1200" dirty="0">
                <a:solidFill>
                  <a:schemeClr val="tx1"/>
                </a:solidFill>
                <a:latin typeface="+mn-lt"/>
                <a:ea typeface="+mn-ea"/>
                <a:cs typeface="+mn-cs"/>
              </a:rPr>
              <a:t> end;</a:t>
            </a:r>
          </a:p>
          <a:p>
            <a:pPr marL="514350" lvl="2" indent="-228600">
              <a:buFont typeface="+mj-lt"/>
              <a:buAutoNum type="arabicPeriod" startAt="3"/>
            </a:pPr>
            <a:r>
              <a:rPr lang="en-US" sz="900" b="0" i="0" kern="1200" dirty="0">
                <a:solidFill>
                  <a:schemeClr val="tx1"/>
                </a:solidFill>
                <a:latin typeface="+mn-lt"/>
                <a:ea typeface="+mn-ea"/>
                <a:cs typeface="+mn-cs"/>
              </a:rPr>
              <a:t>Click </a:t>
            </a:r>
            <a:r>
              <a:rPr lang="en-US" sz="900" b="1" i="0" kern="1200" dirty="0">
                <a:solidFill>
                  <a:schemeClr val="tx1"/>
                </a:solidFill>
                <a:latin typeface="+mn-lt"/>
                <a:ea typeface="+mn-ea"/>
                <a:cs typeface="+mn-cs"/>
              </a:rPr>
              <a:t>Save</a:t>
            </a:r>
            <a:r>
              <a:rPr lang="en-US" sz="900" b="0" i="0" kern="1200" dirty="0">
                <a:solidFill>
                  <a:schemeClr val="tx1"/>
                </a:solidFill>
                <a:latin typeface="+mn-lt"/>
                <a:ea typeface="+mn-ea"/>
                <a:cs typeface="+mn-cs"/>
              </a:rPr>
              <a:t>.</a:t>
            </a:r>
          </a:p>
          <a:p>
            <a:pPr lvl="4"/>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30</a:t>
            </a:fld>
            <a:endParaRPr lang="en-US" dirty="0"/>
          </a:p>
        </p:txBody>
      </p:sp>
    </p:spTree>
    <p:extLst>
      <p:ext uri="{BB962C8B-B14F-4D97-AF65-F5344CB8AC3E}">
        <p14:creationId xmlns:p14="http://schemas.microsoft.com/office/powerpoint/2010/main" val="784895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None/>
            </a:pPr>
            <a:r>
              <a:rPr lang="en-IN" sz="1100" b="0" i="0" u="none" strike="noStrike" kern="1200" dirty="0">
                <a:solidFill>
                  <a:schemeClr val="tx1"/>
                </a:solidFill>
                <a:effectLst/>
                <a:latin typeface="+mn-lt"/>
                <a:ea typeface="+mn-ea"/>
                <a:cs typeface="+mn-cs"/>
              </a:rPr>
              <a:t>App Builder includes a built-in wizard for generating a tree hierarchical navigation mechanism. Trees are implemented using a single hierarchical query that identifies the row to be used as the start of your query and the relationship between parent rows and child rows of the hierarchy. Trees use the APEX Tree implementation. This is a JavaScript-based, cross browser tree component that features optional keyboard navigation, and optional state saving.</a:t>
            </a:r>
          </a:p>
          <a:p>
            <a:pPr lvl="0">
              <a:buNone/>
            </a:pPr>
            <a:endParaRPr lang="en-IN" sz="1100" b="0" i="0" u="none" strike="noStrike" kern="1200" dirty="0">
              <a:solidFill>
                <a:schemeClr val="tx1"/>
              </a:solidFill>
              <a:effectLst/>
              <a:latin typeface="+mn-lt"/>
              <a:ea typeface="+mn-ea"/>
              <a:cs typeface="+mn-cs"/>
            </a:endParaRPr>
          </a:p>
          <a:p>
            <a:pPr lvl="0">
              <a:buNone/>
            </a:pPr>
            <a:r>
              <a:rPr lang="en-US" sz="1100" b="0" i="0" kern="1200" dirty="0">
                <a:solidFill>
                  <a:schemeClr val="tx1"/>
                </a:solidFill>
                <a:latin typeface="+mn-lt"/>
                <a:ea typeface="+mn-ea"/>
                <a:cs typeface="+mn-cs"/>
              </a:rPr>
              <a:t>The slide shows employees hierarchy</a:t>
            </a:r>
            <a:r>
              <a:rPr lang="en-US" sz="1100" b="0" i="0" kern="1200" baseline="0" dirty="0">
                <a:solidFill>
                  <a:schemeClr val="tx1"/>
                </a:solidFill>
                <a:latin typeface="+mn-lt"/>
                <a:ea typeface="+mn-ea"/>
                <a:cs typeface="+mn-cs"/>
              </a:rPr>
              <a:t> and also the SQL used to create the tree. </a:t>
            </a:r>
            <a:r>
              <a:rPr lang="en-US" dirty="0">
                <a:latin typeface="Arial" charset="0"/>
              </a:rPr>
              <a:t>The tree displays a list of managers and the employees who work for them. </a:t>
            </a:r>
            <a:r>
              <a:rPr lang="en-US" sz="1100" b="0" i="0" kern="1200" dirty="0">
                <a:solidFill>
                  <a:schemeClr val="tx1"/>
                </a:solidFill>
                <a:latin typeface="+mn-lt"/>
                <a:ea typeface="+mn-ea"/>
                <a:cs typeface="+mn-cs"/>
              </a:rPr>
              <a:t>You can create a Tree from a query that specifies a hierarchical relationship by identifying an ID and parent ID column in a table or view. The tree query utilizes a </a:t>
            </a:r>
            <a:r>
              <a:rPr lang="en-US" dirty="0"/>
              <a:t>START WITH .. CONNECT BY</a:t>
            </a:r>
            <a:r>
              <a:rPr lang="en-US" sz="1100" b="0" i="0" kern="1200" dirty="0">
                <a:solidFill>
                  <a:schemeClr val="tx1"/>
                </a:solidFill>
                <a:latin typeface="+mn-lt"/>
                <a:ea typeface="+mn-ea"/>
                <a:cs typeface="+mn-cs"/>
              </a:rPr>
              <a:t> clause to generate the hierarchical query.</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b="1" i="0" kern="1200" dirty="0">
                <a:solidFill>
                  <a:schemeClr val="tx1"/>
                </a:solidFill>
                <a:latin typeface="+mn-lt"/>
                <a:ea typeface="+mn-ea"/>
                <a:cs typeface="+mn-cs"/>
              </a:rPr>
              <a:t>Note</a:t>
            </a:r>
            <a:r>
              <a:rPr lang="en-US" sz="1100" b="0" i="0" kern="1200" dirty="0">
                <a:solidFill>
                  <a:schemeClr val="tx1"/>
                </a:solidFill>
                <a:latin typeface="+mn-lt"/>
                <a:ea typeface="+mn-ea"/>
                <a:cs typeface="+mn-cs"/>
              </a:rPr>
              <a:t>: The creation of APEX Tree regions is only supported on pages using a Desktop user interface.</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11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0" i="0" u="none" strike="noStrike" kern="1200" dirty="0">
                <a:solidFill>
                  <a:schemeClr val="tx1"/>
                </a:solidFill>
                <a:effectLst/>
                <a:latin typeface="+mn-lt"/>
                <a:ea typeface="+mn-ea"/>
                <a:cs typeface="+mn-cs"/>
              </a:rPr>
              <a:t>To view tree examples, install the sample application, </a:t>
            </a:r>
            <a:r>
              <a:rPr lang="en-IN" sz="1100" b="0" i="1" u="none" strike="noStrike" kern="1200" dirty="0">
                <a:solidFill>
                  <a:schemeClr val="tx1"/>
                </a:solidFill>
                <a:effectLst/>
                <a:latin typeface="+mn-lt"/>
                <a:ea typeface="+mn-ea"/>
                <a:cs typeface="+mn-cs"/>
              </a:rPr>
              <a:t>Sample Trees</a:t>
            </a:r>
            <a:r>
              <a:rPr lang="en-IN" sz="11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31</a:t>
            </a:fld>
            <a:endParaRPr lang="en-US" dirty="0"/>
          </a:p>
        </p:txBody>
      </p:sp>
    </p:spTree>
    <p:extLst>
      <p:ext uri="{BB962C8B-B14F-4D97-AF65-F5344CB8AC3E}">
        <p14:creationId xmlns:p14="http://schemas.microsoft.com/office/powerpoint/2010/main" val="1897419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None/>
            </a:pPr>
            <a:r>
              <a:rPr lang="en-US" sz="1100" b="0" i="0" kern="1200" dirty="0">
                <a:solidFill>
                  <a:schemeClr val="tx1"/>
                </a:solidFill>
                <a:latin typeface="+mn-lt"/>
                <a:ea typeface="+mn-ea"/>
                <a:cs typeface="+mn-cs"/>
              </a:rPr>
              <a:t>A tree is based on a query and returns data that can be represented in a hierarchy. When you create a tree using the Create Page Wizard, the wizards generates this hierarchical query for you based on the options you select.</a:t>
            </a:r>
          </a:p>
          <a:p>
            <a:pPr lvl="0">
              <a:buNone/>
            </a:pPr>
            <a:r>
              <a:rPr lang="en-US" sz="1100" b="0" i="0" kern="1200" dirty="0">
                <a:solidFill>
                  <a:schemeClr val="tx1"/>
                </a:solidFill>
                <a:latin typeface="+mn-lt"/>
                <a:ea typeface="+mn-ea"/>
                <a:cs typeface="+mn-cs"/>
              </a:rPr>
              <a:t>The slide shows steps</a:t>
            </a:r>
            <a:r>
              <a:rPr lang="en-US" sz="1100" b="0" i="0" kern="1200" baseline="0" dirty="0">
                <a:solidFill>
                  <a:schemeClr val="tx1"/>
                </a:solidFill>
                <a:latin typeface="+mn-lt"/>
                <a:ea typeface="+mn-ea"/>
                <a:cs typeface="+mn-cs"/>
              </a:rPr>
              <a:t> to create a tree using the create page wizard. Navigate to your application home page and click </a:t>
            </a:r>
            <a:r>
              <a:rPr lang="en-US" sz="1100" b="1" i="0" kern="1200" baseline="0" dirty="0">
                <a:solidFill>
                  <a:schemeClr val="tx1"/>
                </a:solidFill>
                <a:latin typeface="+mn-lt"/>
                <a:ea typeface="+mn-ea"/>
                <a:cs typeface="+mn-cs"/>
              </a:rPr>
              <a:t>Create Page</a:t>
            </a:r>
            <a:r>
              <a:rPr lang="en-US" sz="1100" b="0" i="0" kern="1200" baseline="0" dirty="0">
                <a:solidFill>
                  <a:schemeClr val="tx1"/>
                </a:solidFill>
                <a:latin typeface="+mn-lt"/>
                <a:ea typeface="+mn-ea"/>
                <a:cs typeface="+mn-cs"/>
              </a:rPr>
              <a:t>. Then, perform the following steps:</a:t>
            </a:r>
          </a:p>
          <a:p>
            <a:pPr marL="457200" lvl="1" indent="-228600">
              <a:buFont typeface="+mj-lt"/>
              <a:buAutoNum type="arabicPeriod"/>
            </a:pPr>
            <a:r>
              <a:rPr lang="en-US" b="0" i="0" kern="1200" baseline="0" dirty="0">
                <a:solidFill>
                  <a:schemeClr val="tx1"/>
                </a:solidFill>
                <a:latin typeface="+mn-lt"/>
                <a:ea typeface="+mn-ea"/>
                <a:cs typeface="+mn-cs"/>
              </a:rPr>
              <a:t>Select </a:t>
            </a:r>
            <a:r>
              <a:rPr lang="en-US" b="1" i="0" kern="1200" baseline="0" dirty="0">
                <a:solidFill>
                  <a:schemeClr val="tx1"/>
                </a:solidFill>
                <a:latin typeface="+mn-lt"/>
                <a:ea typeface="+mn-ea"/>
                <a:cs typeface="+mn-cs"/>
              </a:rPr>
              <a:t>Tree</a:t>
            </a:r>
            <a:r>
              <a:rPr lang="en-US" b="0" i="0" kern="1200" baseline="0" dirty="0">
                <a:solidFill>
                  <a:schemeClr val="tx1"/>
                </a:solidFill>
                <a:latin typeface="+mn-lt"/>
                <a:ea typeface="+mn-ea"/>
                <a:cs typeface="+mn-cs"/>
              </a:rPr>
              <a:t> and click </a:t>
            </a:r>
            <a:r>
              <a:rPr lang="en-US" b="1" i="0" kern="1200" baseline="0" dirty="0">
                <a:solidFill>
                  <a:schemeClr val="tx1"/>
                </a:solidFill>
                <a:latin typeface="+mn-lt"/>
                <a:ea typeface="+mn-ea"/>
                <a:cs typeface="+mn-cs"/>
              </a:rPr>
              <a:t>Next</a:t>
            </a:r>
          </a:p>
          <a:p>
            <a:pPr marL="457200" lvl="1" indent="-228600">
              <a:buFont typeface="+mj-lt"/>
              <a:buAutoNum type="arabicPeriod"/>
            </a:pPr>
            <a:r>
              <a:rPr lang="en-US" b="0" i="0" kern="1200" baseline="0" dirty="0">
                <a:solidFill>
                  <a:schemeClr val="tx1"/>
                </a:solidFill>
                <a:latin typeface="+mn-lt"/>
                <a:ea typeface="+mn-ea"/>
                <a:cs typeface="+mn-cs"/>
              </a:rPr>
              <a:t>Specify the page attributes and click </a:t>
            </a:r>
            <a:r>
              <a:rPr lang="en-US" b="1" i="0" kern="1200" baseline="0" dirty="0">
                <a:solidFill>
                  <a:schemeClr val="tx1"/>
                </a:solidFill>
                <a:latin typeface="+mn-lt"/>
                <a:ea typeface="+mn-ea"/>
                <a:cs typeface="+mn-cs"/>
              </a:rPr>
              <a:t>Next</a:t>
            </a:r>
          </a:p>
          <a:p>
            <a:pPr marL="457200" lvl="1" indent="-228600">
              <a:buFont typeface="+mj-lt"/>
              <a:buAutoNum type="arabicPeriod"/>
            </a:pPr>
            <a:r>
              <a:rPr lang="en-US" b="0" i="0" kern="1200" baseline="0" dirty="0">
                <a:solidFill>
                  <a:schemeClr val="tx1"/>
                </a:solidFill>
                <a:latin typeface="+mn-lt"/>
                <a:ea typeface="+mn-ea"/>
                <a:cs typeface="+mn-cs"/>
              </a:rPr>
              <a:t>Specify your preference for navigation menu and click </a:t>
            </a:r>
            <a:r>
              <a:rPr lang="en-US" b="1" i="0" kern="1200" baseline="0" dirty="0">
                <a:solidFill>
                  <a:schemeClr val="tx1"/>
                </a:solidFill>
                <a:latin typeface="+mn-lt"/>
                <a:ea typeface="+mn-ea"/>
                <a:cs typeface="+mn-cs"/>
              </a:rPr>
              <a:t>Next</a:t>
            </a:r>
          </a:p>
          <a:p>
            <a:pPr lvl="0">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32</a:t>
            </a:fld>
            <a:endParaRPr lang="en-US" dirty="0"/>
          </a:p>
        </p:txBody>
      </p:sp>
    </p:spTree>
    <p:extLst>
      <p:ext uri="{BB962C8B-B14F-4D97-AF65-F5344CB8AC3E}">
        <p14:creationId xmlns:p14="http://schemas.microsoft.com/office/powerpoint/2010/main" val="19466269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lvl="1" indent="-228600">
              <a:buFont typeface="+mj-lt"/>
              <a:buAutoNum type="arabicPeriod" startAt="4"/>
            </a:pPr>
            <a:r>
              <a:rPr lang="en-US" dirty="0"/>
              <a:t>Select the owner of the table or view from which you want to draw the tree query. </a:t>
            </a:r>
            <a:r>
              <a:rPr lang="en-US" baseline="0" dirty="0"/>
              <a:t>Click </a:t>
            </a:r>
            <a:r>
              <a:rPr lang="en-US" b="1" baseline="0" dirty="0"/>
              <a:t>Next</a:t>
            </a:r>
            <a:r>
              <a:rPr lang="en-US" baseline="0" dirty="0"/>
              <a:t>.</a:t>
            </a:r>
            <a:endParaRPr lang="en-US" dirty="0"/>
          </a:p>
          <a:p>
            <a:pPr marL="457200" lvl="1" indent="-228600">
              <a:buFont typeface="+mj-lt"/>
              <a:buAutoNum type="arabicPeriod" startAt="4"/>
            </a:pPr>
            <a:r>
              <a:rPr lang="en-US" dirty="0"/>
              <a:t>A start with with .. connect by clause will be used to generate the hierarchical query for your tree. Use this page to identify the column you want to use as the ID, the Parent ID, and text that should appear on the nodes. The Start With column will be used to specify the root of the hierarchical query, and its value can be based on an existing item, static value or SQL query returning a single value. Notice that the values are pre-populated.</a:t>
            </a:r>
            <a:r>
              <a:rPr lang="en-US" baseline="0" dirty="0"/>
              <a:t> You can however modify them. In the example:</a:t>
            </a:r>
          </a:p>
          <a:p>
            <a:pPr marL="800100" marR="0" lvl="3"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b="1" dirty="0"/>
              <a:t>ID:</a:t>
            </a:r>
            <a:r>
              <a:rPr lang="en-US" dirty="0"/>
              <a:t> Select the column to base the tree on, </a:t>
            </a:r>
            <a:r>
              <a:rPr lang="en-US" dirty="0">
                <a:latin typeface="Courier New"/>
              </a:rPr>
              <a:t>EMPNO</a:t>
            </a:r>
          </a:p>
          <a:p>
            <a:pPr marL="800100" marR="0" lvl="3"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b="1" dirty="0"/>
              <a:t>Parent ID:</a:t>
            </a:r>
            <a:r>
              <a:rPr lang="en-US" dirty="0"/>
              <a:t> Select the column to use as the parent ID, </a:t>
            </a:r>
            <a:r>
              <a:rPr lang="en-US" dirty="0">
                <a:latin typeface="Courier New"/>
              </a:rPr>
              <a:t>MGR</a:t>
            </a:r>
            <a:endParaRPr lang="en-US" dirty="0">
              <a:latin typeface="+mn-lt"/>
            </a:endParaRPr>
          </a:p>
          <a:p>
            <a:pPr marL="800100" marR="0" lvl="3"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b="1" dirty="0"/>
              <a:t>Node Text:</a:t>
            </a:r>
            <a:r>
              <a:rPr lang="en-US" dirty="0"/>
              <a:t> Select the text to appear on the tree nodes, </a:t>
            </a:r>
            <a:r>
              <a:rPr lang="en-US" dirty="0">
                <a:latin typeface="Courier New"/>
              </a:rPr>
              <a:t>ENAME</a:t>
            </a:r>
            <a:endParaRPr lang="en-US" dirty="0">
              <a:latin typeface="+mn-lt"/>
            </a:endParaRPr>
          </a:p>
          <a:p>
            <a:pPr marL="800100" marR="0" lvl="3"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b="1" dirty="0"/>
              <a:t>Start With:</a:t>
            </a:r>
            <a:r>
              <a:rPr lang="en-US" dirty="0"/>
              <a:t> Select the column to be used to specify the root of the hierarchical tree query</a:t>
            </a:r>
            <a:r>
              <a:rPr lang="en-US" baseline="0" dirty="0"/>
              <a:t>, MGR</a:t>
            </a:r>
          </a:p>
          <a:p>
            <a:pPr marL="800100" marR="0" lvl="3" indent="-2286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b="1" dirty="0"/>
              <a:t>Start Tree:</a:t>
            </a:r>
            <a:r>
              <a:rPr lang="en-US" dirty="0"/>
              <a:t> Select how to start your query, Value is NULL</a:t>
            </a:r>
          </a:p>
          <a:p>
            <a:pPr marL="400050" marR="0" lvl="2"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baseline="0" dirty="0"/>
              <a:t>  Click </a:t>
            </a:r>
            <a:r>
              <a:rPr lang="en-US" b="1" baseline="0" dirty="0"/>
              <a:t>Next</a:t>
            </a:r>
            <a:r>
              <a:rPr lang="en-US" baseline="0" dirty="0"/>
              <a:t>.</a:t>
            </a:r>
            <a:endParaRPr lang="en-US" dirty="0"/>
          </a:p>
          <a:p>
            <a:pPr marL="514350" lvl="2" indent="-228600">
              <a:buFont typeface="+mj-lt"/>
              <a:buAutoNum type="arabicPeriod" startAt="6"/>
            </a:pPr>
            <a:r>
              <a:rPr lang="en-US" dirty="0"/>
              <a:t>Identify</a:t>
            </a:r>
            <a:r>
              <a:rPr lang="en-US" baseline="0" dirty="0"/>
              <a:t> an optional WHERE clause and order siblings by column for your query. Click the expand icon for Current Query to </a:t>
            </a:r>
            <a:r>
              <a:rPr lang="en-US" dirty="0">
                <a:latin typeface="Arial" charset="0"/>
              </a:rPr>
              <a:t>see the SQL query that is generated. C</a:t>
            </a:r>
            <a:r>
              <a:rPr lang="en-US" baseline="0" dirty="0"/>
              <a:t>lick </a:t>
            </a:r>
            <a:r>
              <a:rPr lang="en-US" b="1" baseline="0" dirty="0"/>
              <a:t>Next</a:t>
            </a:r>
            <a:r>
              <a:rPr lang="en-US" baseline="0" dirty="0"/>
              <a:t>. </a:t>
            </a:r>
            <a:endParaRPr lang="en-US" dirty="0"/>
          </a:p>
          <a:p>
            <a:pPr marL="457200" lvl="1" indent="-228600">
              <a:buFont typeface="+mj-lt"/>
              <a:buAutoNum type="arabicPeriod" startAt="5"/>
            </a:pPr>
            <a:endParaRPr lang="en-US" dirty="0"/>
          </a:p>
          <a:p>
            <a:pPr marL="457200" lvl="1" indent="-228600">
              <a:buFont typeface="+mj-lt"/>
              <a:buAutoNum type="arabicPeriod" startAt="5"/>
            </a:pPr>
            <a:endParaRPr lang="en-US" dirty="0"/>
          </a:p>
          <a:p>
            <a:pPr lvl="4">
              <a:buNone/>
            </a:pPr>
            <a:endParaRPr lang="en-US" dirty="0"/>
          </a:p>
          <a:p>
            <a:pPr marL="457200" lvl="1" indent="-228600">
              <a:buFont typeface="+mj-lt"/>
              <a:buAutoNum type="arabicPeriod" startAt="5"/>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33</a:t>
            </a:fld>
            <a:endParaRPr lang="en-US" dirty="0"/>
          </a:p>
        </p:txBody>
      </p:sp>
    </p:spTree>
    <p:extLst>
      <p:ext uri="{BB962C8B-B14F-4D97-AF65-F5344CB8AC3E}">
        <p14:creationId xmlns:p14="http://schemas.microsoft.com/office/powerpoint/2010/main" val="45484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514350" lvl="2" indent="-228600">
              <a:buFont typeface="+mj-lt"/>
              <a:buAutoNum type="arabicPeriod" startAt="7"/>
            </a:pPr>
            <a:r>
              <a:rPr lang="en-US" dirty="0"/>
              <a:t>In this step, you identify the button, tooltip, and link attributes you want to define on your tree. </a:t>
            </a:r>
            <a:r>
              <a:rPr lang="en-US" sz="800" b="0" i="0" kern="1200" dirty="0">
                <a:solidFill>
                  <a:schemeClr val="tx1"/>
                </a:solidFill>
                <a:latin typeface="+mn-lt"/>
                <a:ea typeface="+mn-ea"/>
                <a:cs typeface="+mn-cs"/>
              </a:rPr>
              <a:t>Select the page or application item to hold the selected node value. This item can be used to save the tree state, by holding the value of the last selected node. The value of the selected node can be saved to the selected item using the node link attribute or a page process. When the tree is reloaded, the tree opens to the last selected tree node.</a:t>
            </a:r>
            <a:r>
              <a:rPr lang="en-US" sz="800" b="0" i="0" kern="1200" baseline="0" dirty="0">
                <a:solidFill>
                  <a:schemeClr val="tx1"/>
                </a:solidFill>
                <a:latin typeface="+mn-lt"/>
                <a:ea typeface="+mn-ea"/>
                <a:cs typeface="+mn-cs"/>
              </a:rPr>
              <a:t> After specifying the tree attributes, click </a:t>
            </a:r>
            <a:r>
              <a:rPr lang="en-US" sz="800" b="1" i="0" kern="1200" baseline="0" dirty="0">
                <a:solidFill>
                  <a:schemeClr val="tx1"/>
                </a:solidFill>
                <a:latin typeface="+mn-lt"/>
                <a:ea typeface="+mn-ea"/>
                <a:cs typeface="+mn-cs"/>
              </a:rPr>
              <a:t>Next</a:t>
            </a:r>
            <a:r>
              <a:rPr lang="en-US" sz="800" b="0" i="0" kern="1200" baseline="0" dirty="0">
                <a:solidFill>
                  <a:schemeClr val="tx1"/>
                </a:solidFill>
                <a:latin typeface="+mn-lt"/>
                <a:ea typeface="+mn-ea"/>
                <a:cs typeface="+mn-cs"/>
              </a:rPr>
              <a:t>.</a:t>
            </a:r>
            <a:br>
              <a:rPr lang="en-US" sz="800" b="0" i="0" kern="1200" baseline="0" dirty="0">
                <a:solidFill>
                  <a:schemeClr val="tx1"/>
                </a:solidFill>
                <a:latin typeface="+mn-lt"/>
                <a:ea typeface="+mn-ea"/>
                <a:cs typeface="+mn-cs"/>
              </a:rPr>
            </a:br>
            <a:r>
              <a:rPr lang="en-US" sz="800" b="0" i="0" kern="1200" baseline="0" dirty="0">
                <a:solidFill>
                  <a:schemeClr val="tx1"/>
                </a:solidFill>
                <a:latin typeface="+mn-lt"/>
                <a:ea typeface="+mn-ea"/>
                <a:cs typeface="+mn-cs"/>
              </a:rPr>
              <a:t>In the slide example, you select the P6_EMPNO page item for Selected Node Page Item. Before you create this tree page, your application includes Page 6 which is a Employee Details dialog form built on the EMP table.</a:t>
            </a:r>
          </a:p>
          <a:p>
            <a:pPr marL="514350" lvl="2" indent="-228600">
              <a:buFont typeface="+mj-lt"/>
              <a:buAutoNum type="arabicPeriod" startAt="7"/>
            </a:pPr>
            <a:r>
              <a:rPr lang="en-US" sz="800" b="0" i="0" kern="1200" baseline="0" dirty="0">
                <a:solidFill>
                  <a:schemeClr val="tx1"/>
                </a:solidFill>
                <a:latin typeface="+mn-lt"/>
                <a:ea typeface="+mn-ea"/>
                <a:cs typeface="+mn-cs"/>
              </a:rPr>
              <a:t>Click </a:t>
            </a:r>
            <a:r>
              <a:rPr lang="en-US" sz="800" b="1" i="0" kern="1200" baseline="0" dirty="0">
                <a:solidFill>
                  <a:schemeClr val="tx1"/>
                </a:solidFill>
                <a:latin typeface="+mn-lt"/>
                <a:ea typeface="+mn-ea"/>
                <a:cs typeface="+mn-cs"/>
              </a:rPr>
              <a:t>Create</a:t>
            </a:r>
            <a:r>
              <a:rPr lang="en-US" sz="800" b="0" i="0" kern="1200" baseline="0" dirty="0">
                <a:solidFill>
                  <a:schemeClr val="tx1"/>
                </a:solidFill>
                <a:latin typeface="+mn-lt"/>
                <a:ea typeface="+mn-ea"/>
                <a:cs typeface="+mn-cs"/>
              </a:rPr>
              <a:t>. Now, click </a:t>
            </a:r>
            <a:r>
              <a:rPr lang="en-US" sz="800" b="1" i="0" kern="1200" baseline="0" dirty="0">
                <a:solidFill>
                  <a:schemeClr val="tx1"/>
                </a:solidFill>
                <a:latin typeface="+mn-lt"/>
                <a:ea typeface="+mn-ea"/>
                <a:cs typeface="+mn-cs"/>
              </a:rPr>
              <a:t>Save and Run Page</a:t>
            </a:r>
            <a:r>
              <a:rPr lang="en-US" sz="800" b="0" i="0" kern="1200" baseline="0" dirty="0">
                <a:solidFill>
                  <a:schemeClr val="tx1"/>
                </a:solidFill>
                <a:latin typeface="+mn-lt"/>
                <a:ea typeface="+mn-ea"/>
                <a:cs typeface="+mn-cs"/>
              </a:rPr>
              <a:t>. If you click on any employee node, you are navigated to the Employee Details form dialog.</a:t>
            </a:r>
            <a:endParaRPr lang="en-US" sz="8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34</a:t>
            </a:fld>
            <a:endParaRPr lang="en-US" dirty="0"/>
          </a:p>
        </p:txBody>
      </p:sp>
    </p:spTree>
    <p:extLst>
      <p:ext uri="{BB962C8B-B14F-4D97-AF65-F5344CB8AC3E}">
        <p14:creationId xmlns:p14="http://schemas.microsoft.com/office/powerpoint/2010/main" val="2094221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114300" lvl="0" indent="-228600">
              <a:buFont typeface="+mj-lt"/>
              <a:buNone/>
            </a:pPr>
            <a:r>
              <a:rPr lang="en-US" sz="1000" b="0" i="0" kern="1200" dirty="0">
                <a:solidFill>
                  <a:schemeClr val="tx1"/>
                </a:solidFill>
                <a:latin typeface="+mn-lt"/>
                <a:ea typeface="+mn-ea"/>
                <a:cs typeface="+mn-cs"/>
              </a:rPr>
              <a:t>The slide shows an example of manipulating</a:t>
            </a:r>
            <a:r>
              <a:rPr lang="en-US" sz="1000" b="0" i="0" kern="1200" baseline="0" dirty="0">
                <a:solidFill>
                  <a:schemeClr val="tx1"/>
                </a:solidFill>
                <a:latin typeface="+mn-lt"/>
                <a:ea typeface="+mn-ea"/>
                <a:cs typeface="+mn-cs"/>
              </a:rPr>
              <a:t> a tree. In the Employees Tree, JAMES’s manager is BLAKE. Upon clicking</a:t>
            </a:r>
          </a:p>
          <a:p>
            <a:pPr marL="114300" lvl="0" indent="-228600">
              <a:buFont typeface="+mj-lt"/>
              <a:buNone/>
            </a:pPr>
            <a:r>
              <a:rPr lang="en-US" sz="1000" b="0" i="0" kern="1200" baseline="0" dirty="0">
                <a:solidFill>
                  <a:schemeClr val="tx1"/>
                </a:solidFill>
                <a:latin typeface="+mn-lt"/>
                <a:ea typeface="+mn-ea"/>
                <a:cs typeface="+mn-cs"/>
              </a:rPr>
              <a:t> the JAMES link you see the Employee Details form. Now, you replace the value for </a:t>
            </a:r>
            <a:r>
              <a:rPr lang="en-US" sz="1000" b="0" i="0" kern="1200" baseline="0" dirty="0" err="1">
                <a:solidFill>
                  <a:schemeClr val="tx1"/>
                </a:solidFill>
                <a:latin typeface="+mn-lt"/>
                <a:ea typeface="+mn-ea"/>
                <a:cs typeface="+mn-cs"/>
              </a:rPr>
              <a:t>Mgr</a:t>
            </a:r>
            <a:r>
              <a:rPr lang="en-US" sz="1000" b="0" i="0" kern="1200" baseline="0" dirty="0">
                <a:solidFill>
                  <a:schemeClr val="tx1"/>
                </a:solidFill>
                <a:latin typeface="+mn-lt"/>
                <a:ea typeface="+mn-ea"/>
                <a:cs typeface="+mn-cs"/>
              </a:rPr>
              <a:t> with 7782 which is CLARK’s</a:t>
            </a:r>
          </a:p>
          <a:p>
            <a:pPr marL="114300" marR="0" lvl="0" indent="-228600" algn="l" defTabSz="914400" rtl="0" eaLnBrk="1" fontAlgn="auto" latinLnBrk="0" hangingPunct="1">
              <a:lnSpc>
                <a:spcPct val="100000"/>
              </a:lnSpc>
              <a:spcBef>
                <a:spcPts val="600"/>
              </a:spcBef>
              <a:spcAft>
                <a:spcPts val="0"/>
              </a:spcAft>
              <a:buClrTx/>
              <a:buSzTx/>
              <a:buFont typeface="+mj-lt"/>
              <a:buNone/>
              <a:tabLst/>
              <a:defRPr/>
            </a:pPr>
            <a:r>
              <a:rPr lang="en-US" sz="1000" b="0" i="0" kern="1200" baseline="0" dirty="0">
                <a:solidFill>
                  <a:schemeClr val="tx1"/>
                </a:solidFill>
                <a:latin typeface="+mn-lt"/>
                <a:ea typeface="+mn-ea"/>
                <a:cs typeface="+mn-cs"/>
              </a:rPr>
              <a:t> EMPNO. Click Apply Changes and the tree now shows the modified hierarchy. That is, JAMES is now displayed under</a:t>
            </a:r>
          </a:p>
          <a:p>
            <a:pPr marL="114300" marR="0" lvl="0" indent="-228600" algn="l" defTabSz="914400" rtl="0" eaLnBrk="1" fontAlgn="auto" latinLnBrk="0" hangingPunct="1">
              <a:lnSpc>
                <a:spcPct val="100000"/>
              </a:lnSpc>
              <a:spcBef>
                <a:spcPts val="600"/>
              </a:spcBef>
              <a:spcAft>
                <a:spcPts val="0"/>
              </a:spcAft>
              <a:buClrTx/>
              <a:buSzTx/>
              <a:buFont typeface="+mj-lt"/>
              <a:buNone/>
              <a:tabLst/>
              <a:defRPr/>
            </a:pPr>
            <a:r>
              <a:rPr lang="en-US" sz="1000" b="0" i="0" kern="1200" baseline="0" dirty="0">
                <a:solidFill>
                  <a:schemeClr val="tx1"/>
                </a:solidFill>
                <a:latin typeface="+mn-lt"/>
                <a:ea typeface="+mn-ea"/>
                <a:cs typeface="+mn-cs"/>
              </a:rPr>
              <a:t> CLARK.</a:t>
            </a:r>
          </a:p>
          <a:p>
            <a:pPr marL="114300" lvl="0" indent="-228600">
              <a:buFont typeface="+mj-lt"/>
              <a:buNone/>
            </a:pPr>
            <a:endParaRPr lang="en-US" sz="1000" b="0" i="0" kern="1200" baseline="0" dirty="0">
              <a:solidFill>
                <a:schemeClr val="tx1"/>
              </a:solidFill>
              <a:latin typeface="+mn-lt"/>
              <a:ea typeface="+mn-ea"/>
              <a:cs typeface="+mn-cs"/>
            </a:endParaRPr>
          </a:p>
          <a:p>
            <a:pPr marL="114300" lvl="0" indent="-228600">
              <a:buFont typeface="+mj-lt"/>
              <a:buNone/>
            </a:pPr>
            <a:endParaRPr lang="en-US" sz="10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35</a:t>
            </a:fld>
            <a:endParaRPr lang="en-US" dirty="0"/>
          </a:p>
        </p:txBody>
      </p:sp>
    </p:spTree>
    <p:extLst>
      <p:ext uri="{BB962C8B-B14F-4D97-AF65-F5344CB8AC3E}">
        <p14:creationId xmlns:p14="http://schemas.microsoft.com/office/powerpoint/2010/main" val="3165155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36</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p:spPr>
        <p:txBody>
          <a:bodyPr/>
          <a:lstStyle/>
          <a:p>
            <a:fld id="{9B4D4FB3-32F8-4D98-89AD-788513A2790A}" type="slidenum">
              <a:rPr lang="en-US">
                <a:latin typeface="Arial" pitchFamily="34" charset="0"/>
              </a:rPr>
              <a:pPr/>
              <a:t>37</a:t>
            </a:fld>
            <a:endParaRPr lang="en-US">
              <a:latin typeface="Arial" pitchFamily="34" charset="0"/>
            </a:endParaRPr>
          </a:p>
        </p:txBody>
      </p:sp>
      <p:sp>
        <p:nvSpPr>
          <p:cNvPr id="57347" name="Rectangle 2"/>
          <p:cNvSpPr>
            <a:spLocks noGrp="1" noRot="1" noChangeAspect="1" noChangeArrowheads="1" noTextEdit="1"/>
          </p:cNvSpPr>
          <p:nvPr>
            <p:ph type="sldImg"/>
          </p:nvPr>
        </p:nvSpPr>
        <p:spPr>
          <a:xfrm>
            <a:off x="385763" y="687388"/>
            <a:ext cx="6086475" cy="3425825"/>
          </a:xfrm>
          <a:ln w="12700" cap="flat">
            <a:solidFill>
              <a:schemeClr val="tx1"/>
            </a:solidFill>
          </a:ln>
        </p:spPr>
      </p:sp>
      <p:sp>
        <p:nvSpPr>
          <p:cNvPr id="57348" name="Rectangle 3"/>
          <p:cNvSpPr>
            <a:spLocks noGrp="1" noChangeArrowheads="1"/>
          </p:cNvSpPr>
          <p:nvPr>
            <p:ph type="body" idx="1"/>
          </p:nvPr>
        </p:nvSpPr>
        <p:spPr>
          <a:noFill/>
          <a:ln/>
        </p:spPr>
        <p:txBody>
          <a:bodyPr lIns="92075" tIns="46038" rIns="92075" bIns="46038"/>
          <a:lstStyle/>
          <a:p>
            <a:pPr eaLnBrk="1" hangingPunct="1"/>
            <a:endParaRPr lang="nl-NL">
              <a:latin typeface="Times New Roman" pitchFamily="18" charset="0"/>
              <a:ea typeface="ＭＳ Ｐゴシック" pitchFamily="34" charset="-128"/>
            </a:endParaRPr>
          </a:p>
        </p:txBody>
      </p:sp>
    </p:spTree>
    <p:extLst>
      <p:ext uri="{BB962C8B-B14F-4D97-AF65-F5344CB8AC3E}">
        <p14:creationId xmlns:p14="http://schemas.microsoft.com/office/powerpoint/2010/main" val="17905001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38</a:t>
            </a:fld>
            <a:endParaRPr lang="en-US" dirty="0"/>
          </a:p>
        </p:txBody>
      </p:sp>
    </p:spTree>
    <p:extLst>
      <p:ext uri="{BB962C8B-B14F-4D97-AF65-F5344CB8AC3E}">
        <p14:creationId xmlns:p14="http://schemas.microsoft.com/office/powerpoint/2010/main" val="3371801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39</a:t>
            </a:fld>
            <a:endParaRPr lang="en-US" dirty="0"/>
          </a:p>
        </p:txBody>
      </p:sp>
    </p:spTree>
    <p:extLst>
      <p:ext uri="{BB962C8B-B14F-4D97-AF65-F5344CB8AC3E}">
        <p14:creationId xmlns:p14="http://schemas.microsoft.com/office/powerpoint/2010/main" val="3991295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85000" lnSpcReduction="10000"/>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dirty="0"/>
              <a:t>Chart support in Oracle Application Express is based on the Oracle JavaScript Extension Toolkit (Oracle JET) Data Visualizations. Oracle JET empowers developers by providing a modular open source toolkit based on modern JavaScript, CSS3, and HTML5 design and development principles. The Oracle JET data visualization components include customizable charts, gauges, and other components that you can use to present flat or hierarchical data in a graphical display for data analysis. Each Oracle JET visualization supports animation, accessibility, responsive layout, internationalization, test automation, and a range of inter activity features. The charts provide dozens of different ways to visualize a data set, including bar, line, area, range, combination, scatter, bubble, polar, radar, pie, donut, funnel, stock charts and more.</a:t>
            </a:r>
            <a:endParaRPr lang="en-IN" sz="1100" b="0" i="0" u="none" strike="noStrike" kern="1200" dirty="0">
              <a:solidFill>
                <a:schemeClr val="tx1"/>
              </a:solidFill>
              <a:effectLst/>
              <a:latin typeface="+mn-lt"/>
              <a:ea typeface="+mn-ea"/>
              <a:cs typeface="+mn-cs"/>
            </a:endParaRPr>
          </a:p>
          <a:p>
            <a:endParaRPr lang="en-IN" sz="11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0" i="0" u="none" strike="noStrike" kern="1200" dirty="0">
                <a:solidFill>
                  <a:schemeClr val="tx1"/>
                </a:solidFill>
                <a:effectLst/>
                <a:latin typeface="+mn-lt"/>
                <a:ea typeface="+mn-ea"/>
                <a:cs typeface="+mn-cs"/>
              </a:rPr>
              <a:t>Oracle JET is targeted at intermediate and advanced JavaScript developers and provides a rich set of UI components that can be easily integrated into Oracle Application Express. Oracle JET is a modular toolkit which enables developers to use as much or as little of the features that they desire. Currently Oracle Application Express integrates some parts of Oracle JET , primarily with </a:t>
            </a:r>
            <a:r>
              <a:rPr lang="en-IN" dirty="0"/>
              <a:t>Chart</a:t>
            </a:r>
            <a:r>
              <a:rPr lang="en-IN" sz="1100" b="0" i="0" u="none" strike="noStrike" kern="1200" dirty="0">
                <a:solidFill>
                  <a:schemeClr val="tx1"/>
                </a:solidFill>
                <a:effectLst/>
                <a:latin typeface="+mn-lt"/>
                <a:ea typeface="+mn-ea"/>
                <a:cs typeface="+mn-cs"/>
              </a:rPr>
              <a:t> region types, and </a:t>
            </a:r>
            <a:r>
              <a:rPr lang="en-IN" dirty="0"/>
              <a:t>Text field with Autocomplete</a:t>
            </a:r>
            <a:r>
              <a:rPr lang="en-IN" sz="1100" b="0" i="0" u="none" strike="noStrike" kern="1200" dirty="0">
                <a:solidFill>
                  <a:schemeClr val="tx1"/>
                </a:solidFill>
                <a:effectLst/>
                <a:latin typeface="+mn-lt"/>
                <a:ea typeface="+mn-ea"/>
                <a:cs typeface="+mn-cs"/>
              </a:rPr>
              <a:t> item types.</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IN" sz="11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0" i="0" u="none" strike="noStrike" kern="1200" dirty="0">
                <a:solidFill>
                  <a:schemeClr val="tx1"/>
                </a:solidFill>
                <a:effectLst/>
                <a:latin typeface="+mn-lt"/>
                <a:ea typeface="+mn-ea"/>
                <a:cs typeface="+mn-cs"/>
              </a:rPr>
              <a:t>To learn more about Oracle JET, see Oracle Jet Homepage: https://</a:t>
            </a:r>
            <a:r>
              <a:rPr lang="en-IN" sz="1100" b="0" i="0" u="none" strike="noStrike" kern="1200" dirty="0" err="1">
                <a:solidFill>
                  <a:schemeClr val="tx1"/>
                </a:solidFill>
                <a:effectLst/>
                <a:latin typeface="+mn-lt"/>
                <a:ea typeface="+mn-ea"/>
                <a:cs typeface="+mn-cs"/>
              </a:rPr>
              <a:t>www.oracle.com</a:t>
            </a:r>
            <a:r>
              <a:rPr lang="en-IN" sz="1100" b="0" i="0" u="none" strike="noStrike" kern="1200" dirty="0">
                <a:solidFill>
                  <a:schemeClr val="tx1"/>
                </a:solidFill>
                <a:effectLst/>
                <a:latin typeface="+mn-lt"/>
                <a:ea typeface="+mn-ea"/>
                <a:cs typeface="+mn-cs"/>
              </a:rPr>
              <a:t>/</a:t>
            </a:r>
            <a:r>
              <a:rPr lang="en-IN" sz="1100" b="0" i="0" u="none" strike="noStrike" kern="1200" dirty="0" err="1">
                <a:solidFill>
                  <a:schemeClr val="tx1"/>
                </a:solidFill>
                <a:effectLst/>
                <a:latin typeface="+mn-lt"/>
                <a:ea typeface="+mn-ea"/>
                <a:cs typeface="+mn-cs"/>
              </a:rPr>
              <a:t>webfolder</a:t>
            </a:r>
            <a:r>
              <a:rPr lang="en-IN" sz="1100" b="0" i="0" u="none" strike="noStrike" kern="1200" dirty="0">
                <a:solidFill>
                  <a:schemeClr val="tx1"/>
                </a:solidFill>
                <a:effectLst/>
                <a:latin typeface="+mn-lt"/>
                <a:ea typeface="+mn-ea"/>
                <a:cs typeface="+mn-cs"/>
              </a:rPr>
              <a:t>/</a:t>
            </a:r>
            <a:r>
              <a:rPr lang="en-IN" sz="1100" b="0" i="0" u="none" strike="noStrike" kern="1200" dirty="0" err="1">
                <a:solidFill>
                  <a:schemeClr val="tx1"/>
                </a:solidFill>
                <a:effectLst/>
                <a:latin typeface="+mn-lt"/>
                <a:ea typeface="+mn-ea"/>
                <a:cs typeface="+mn-cs"/>
              </a:rPr>
              <a:t>technetwork</a:t>
            </a:r>
            <a:r>
              <a:rPr lang="en-IN" sz="1100" b="0" i="0" u="none" strike="noStrike" kern="1200" dirty="0">
                <a:solidFill>
                  <a:schemeClr val="tx1"/>
                </a:solidFill>
                <a:effectLst/>
                <a:latin typeface="+mn-lt"/>
                <a:ea typeface="+mn-ea"/>
                <a:cs typeface="+mn-cs"/>
              </a:rPr>
              <a:t>/jet/</a:t>
            </a:r>
            <a:r>
              <a:rPr lang="en-IN" sz="1100" b="0" i="0" u="none" strike="noStrike" kern="1200" dirty="0" err="1">
                <a:solidFill>
                  <a:schemeClr val="tx1"/>
                </a:solidFill>
                <a:effectLst/>
                <a:latin typeface="+mn-lt"/>
                <a:ea typeface="+mn-ea"/>
                <a:cs typeface="+mn-cs"/>
              </a:rPr>
              <a:t>index.html</a:t>
            </a:r>
            <a:endParaRPr lang="en-IN" sz="11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lang="en-IN" sz="1100" b="0" i="0" u="none" strike="noStrike" kern="1200" dirty="0">
              <a:solidFill>
                <a:schemeClr val="tx1"/>
              </a:solidFill>
              <a:effectLst/>
              <a:latin typeface="+mn-lt"/>
              <a:ea typeface="+mn-ea"/>
              <a:cs typeface="+mn-cs"/>
            </a:endParaRPr>
          </a:p>
          <a:p>
            <a:r>
              <a:rPr lang="en-US" sz="1100" b="0" i="0" kern="1200" dirty="0">
                <a:solidFill>
                  <a:schemeClr val="tx1"/>
                </a:solidFill>
                <a:latin typeface="+mn-lt"/>
                <a:ea typeface="+mn-ea"/>
                <a:cs typeface="+mn-cs"/>
              </a:rPr>
              <a:t>This lesson covers a few examples of native charts in Oracle Application Express that you build using Oracle</a:t>
            </a:r>
            <a:r>
              <a:rPr lang="en-US" sz="1100" b="0" i="0" kern="1200" baseline="0" dirty="0">
                <a:solidFill>
                  <a:schemeClr val="tx1"/>
                </a:solidFill>
                <a:latin typeface="+mn-lt"/>
                <a:ea typeface="+mn-ea"/>
                <a:cs typeface="+mn-cs"/>
              </a:rPr>
              <a:t> JET Visualizations.</a:t>
            </a:r>
          </a:p>
          <a:p>
            <a:endParaRPr lang="en-US" sz="1100" b="0" i="0" kern="1200" baseline="0" dirty="0">
              <a:solidFill>
                <a:schemeClr val="tx1"/>
              </a:solidFill>
              <a:latin typeface="+mn-lt"/>
              <a:ea typeface="+mn-ea"/>
              <a:cs typeface="+mn-cs"/>
            </a:endParaRPr>
          </a:p>
          <a:p>
            <a:r>
              <a:rPr lang="en-IN" sz="1100" b="0" i="0" u="none" strike="noStrike" kern="1200" dirty="0">
                <a:solidFill>
                  <a:schemeClr val="tx1"/>
                </a:solidFill>
                <a:effectLst/>
                <a:latin typeface="+mn-lt"/>
                <a:ea typeface="+mn-ea"/>
                <a:cs typeface="+mn-cs"/>
              </a:rPr>
              <a:t>You can add a chart by running a built-in wizard or creating it manually in Page Designer.</a:t>
            </a:r>
            <a:endParaRPr lang="en-US" sz="1100" b="0" i="0" kern="1200" baseline="0" dirty="0">
              <a:solidFill>
                <a:schemeClr val="tx1"/>
              </a:solidFill>
              <a:latin typeface="+mn-lt"/>
              <a:ea typeface="+mn-ea"/>
              <a:cs typeface="+mn-cs"/>
            </a:endParaRPr>
          </a:p>
          <a:p>
            <a:r>
              <a:rPr lang="en-US" baseline="0" dirty="0"/>
              <a:t>In Page Designer, you can add a chart region to an existing page by using either of the following ways:</a:t>
            </a:r>
          </a:p>
          <a:p>
            <a:pPr lvl="1">
              <a:buFont typeface="Arial" pitchFamily="34" charset="0"/>
              <a:buChar char="•"/>
            </a:pPr>
            <a:r>
              <a:rPr lang="en-US" baseline="0" dirty="0"/>
              <a:t>Drag the chart from the Gallery in the central pane and then drop it in the desired location</a:t>
            </a:r>
          </a:p>
          <a:p>
            <a:pPr lvl="1">
              <a:buFont typeface="Arial" pitchFamily="34" charset="0"/>
              <a:buChar char="•"/>
            </a:pPr>
            <a:r>
              <a:rPr lang="en-US" baseline="0" dirty="0"/>
              <a:t>Right-click a chart in the Gallery to view a context menu and then select Add To and then select the desired location</a:t>
            </a:r>
            <a:endParaRPr lang="en-IN" sz="1350" b="0" i="0" u="none" strike="noStrike" kern="1200" baseline="0" dirty="0">
              <a:solidFill>
                <a:schemeClr val="tx1"/>
              </a:solidFill>
              <a:effectLst/>
              <a:latin typeface="+mn-lt"/>
              <a:ea typeface="+mn-ea"/>
              <a:cs typeface="+mn-cs"/>
            </a:endParaRPr>
          </a:p>
          <a:p>
            <a:pPr marL="0" lvl="0" indent="-114300">
              <a:buFont typeface="Arial" pitchFamily="34" charset="0"/>
              <a:buNone/>
            </a:pPr>
            <a:r>
              <a:rPr lang="en-US" b="1" dirty="0"/>
              <a:t>Note</a:t>
            </a:r>
            <a:r>
              <a:rPr lang="en-US" dirty="0"/>
              <a:t>:</a:t>
            </a:r>
          </a:p>
          <a:p>
            <a:pPr marL="0" lvl="0" indent="-114300">
              <a:buFont typeface="Arial" pitchFamily="34" charset="0"/>
              <a:buNone/>
            </a:pPr>
            <a:r>
              <a:rPr lang="en-IN" sz="1100" b="0" i="0" u="none" strike="noStrike" kern="1200" dirty="0">
                <a:solidFill>
                  <a:schemeClr val="tx1"/>
                </a:solidFill>
                <a:effectLst/>
                <a:latin typeface="+mn-lt"/>
                <a:ea typeface="+mn-ea"/>
                <a:cs typeface="+mn-cs"/>
              </a:rPr>
              <a:t>App Builder supports two types of charts: Charts (based on the Oracle JavaScript Extension Toolkit (Oracle JET) Data Visualizations) and </a:t>
            </a:r>
            <a:r>
              <a:rPr lang="en-IN" sz="1100" b="0" i="0" u="none" strike="noStrike" kern="1200" dirty="0" err="1">
                <a:solidFill>
                  <a:schemeClr val="tx1"/>
                </a:solidFill>
                <a:effectLst/>
                <a:latin typeface="+mn-lt"/>
                <a:ea typeface="+mn-ea"/>
                <a:cs typeface="+mn-cs"/>
              </a:rPr>
              <a:t>AnyChart</a:t>
            </a:r>
            <a:r>
              <a:rPr lang="en-IN" sz="1100" b="0" i="0" u="none" strike="noStrike" kern="1200" dirty="0">
                <a:solidFill>
                  <a:schemeClr val="tx1"/>
                </a:solidFill>
                <a:effectLst/>
                <a:latin typeface="+mn-lt"/>
                <a:ea typeface="+mn-ea"/>
                <a:cs typeface="+mn-cs"/>
              </a:rPr>
              <a:t> Charts.</a:t>
            </a:r>
            <a:r>
              <a:rPr lang="en-US" sz="1100" b="0" i="0" u="none" strike="noStrike" kern="1200" dirty="0">
                <a:solidFill>
                  <a:schemeClr val="tx1"/>
                </a:solidFill>
                <a:effectLst/>
                <a:latin typeface="+mn-lt"/>
                <a:ea typeface="+mn-ea"/>
                <a:cs typeface="+mn-cs"/>
              </a:rPr>
              <a:t> </a:t>
            </a:r>
            <a:r>
              <a:rPr lang="en-IN" sz="1100" b="0" i="0" u="none" strike="noStrike" kern="1200" dirty="0" err="1">
                <a:solidFill>
                  <a:schemeClr val="tx1"/>
                </a:solidFill>
                <a:effectLst/>
                <a:latin typeface="+mn-lt"/>
                <a:ea typeface="+mn-ea"/>
                <a:cs typeface="+mn-cs"/>
              </a:rPr>
              <a:t>AnyChart</a:t>
            </a:r>
            <a:r>
              <a:rPr lang="en-IN" sz="1100" b="0" i="0" u="none" strike="noStrike" kern="1200" dirty="0">
                <a:solidFill>
                  <a:schemeClr val="tx1"/>
                </a:solidFill>
                <a:effectLst/>
                <a:latin typeface="+mn-lt"/>
                <a:ea typeface="+mn-ea"/>
                <a:cs typeface="+mn-cs"/>
              </a:rPr>
              <a:t> charts have been categorized as a legacy component and may be deprecated in the future release.</a:t>
            </a:r>
            <a:endParaRPr lang="en-US" dirty="0"/>
          </a:p>
          <a:p>
            <a:r>
              <a:rPr lang="en-IN" sz="1100" b="1" i="0" u="none" strike="noStrike" kern="1200" dirty="0">
                <a:solidFill>
                  <a:schemeClr val="tx1"/>
                </a:solidFill>
                <a:effectLst/>
                <a:latin typeface="+mn-lt"/>
                <a:ea typeface="+mn-ea"/>
                <a:cs typeface="+mn-cs"/>
              </a:rPr>
              <a:t>Note</a:t>
            </a:r>
            <a:r>
              <a:rPr lang="en-IN" sz="1100" b="0" i="0" u="none" strike="noStrike" kern="1200" dirty="0">
                <a:solidFill>
                  <a:schemeClr val="tx1"/>
                </a:solidFill>
                <a:effectLst/>
                <a:latin typeface="+mn-lt"/>
                <a:ea typeface="+mn-ea"/>
                <a:cs typeface="+mn-cs"/>
              </a:rPr>
              <a:t>: </a:t>
            </a:r>
          </a:p>
          <a:p>
            <a:r>
              <a:rPr lang="en-IN" sz="1100" b="0" i="0" u="none" strike="noStrike" kern="1200" dirty="0">
                <a:solidFill>
                  <a:schemeClr val="tx1"/>
                </a:solidFill>
                <a:effectLst/>
                <a:latin typeface="+mn-lt"/>
                <a:ea typeface="+mn-ea"/>
                <a:cs typeface="+mn-cs"/>
              </a:rPr>
              <a:t>In a previous release, the </a:t>
            </a:r>
            <a:r>
              <a:rPr lang="en-IN" sz="1100" b="0" i="0" u="none" strike="noStrike" kern="1200" dirty="0" err="1">
                <a:solidFill>
                  <a:schemeClr val="tx1"/>
                </a:solidFill>
                <a:effectLst/>
                <a:latin typeface="+mn-lt"/>
                <a:ea typeface="+mn-ea"/>
                <a:cs typeface="+mn-cs"/>
              </a:rPr>
              <a:t>AnyChart</a:t>
            </a:r>
            <a:r>
              <a:rPr lang="en-IN" sz="1100" b="0" i="0" u="none" strike="noStrike" kern="1200" dirty="0">
                <a:solidFill>
                  <a:schemeClr val="tx1"/>
                </a:solidFill>
                <a:effectLst/>
                <a:latin typeface="+mn-lt"/>
                <a:ea typeface="+mn-ea"/>
                <a:cs typeface="+mn-cs"/>
              </a:rPr>
              <a:t> Flash .</a:t>
            </a:r>
            <a:r>
              <a:rPr lang="en-IN" sz="1100" b="0" i="0" u="none" strike="noStrike" kern="1200" dirty="0" err="1">
                <a:solidFill>
                  <a:schemeClr val="tx1"/>
                </a:solidFill>
                <a:effectLst/>
                <a:latin typeface="+mn-lt"/>
                <a:ea typeface="+mn-ea"/>
                <a:cs typeface="+mn-cs"/>
              </a:rPr>
              <a:t>swf</a:t>
            </a:r>
            <a:r>
              <a:rPr lang="en-IN" sz="1100" b="0" i="0" u="none" strike="noStrike" kern="1200" dirty="0">
                <a:solidFill>
                  <a:schemeClr val="tx1"/>
                </a:solidFill>
                <a:effectLst/>
                <a:latin typeface="+mn-lt"/>
                <a:ea typeface="+mn-ea"/>
                <a:cs typeface="+mn-cs"/>
              </a:rPr>
              <a:t> files were removed from the /images folder. This results in your charts no longer rendering. No error message displays and the region is blank. </a:t>
            </a:r>
          </a:p>
          <a:p>
            <a:r>
              <a:rPr lang="en-IN" sz="1100" b="0" i="0" u="none" strike="noStrike" kern="1200" dirty="0">
                <a:solidFill>
                  <a:schemeClr val="tx1"/>
                </a:solidFill>
                <a:effectLst/>
                <a:latin typeface="+mn-lt"/>
                <a:ea typeface="+mn-ea"/>
                <a:cs typeface="+mn-cs"/>
              </a:rPr>
              <a:t>Oracle recommends upgrading to JET Chart wherever possible. Use the Application Upgrade utility to quickly upgrade </a:t>
            </a:r>
            <a:r>
              <a:rPr lang="en-IN" sz="1100" b="0" i="0" u="none" strike="noStrike" kern="1200" dirty="0" err="1">
                <a:solidFill>
                  <a:schemeClr val="tx1"/>
                </a:solidFill>
                <a:effectLst/>
                <a:latin typeface="+mn-lt"/>
                <a:ea typeface="+mn-ea"/>
                <a:cs typeface="+mn-cs"/>
              </a:rPr>
              <a:t>AnyChart</a:t>
            </a:r>
            <a:r>
              <a:rPr lang="en-IN" sz="1100" b="0" i="0" u="none" strike="noStrike" kern="1200" dirty="0">
                <a:solidFill>
                  <a:schemeClr val="tx1"/>
                </a:solidFill>
                <a:effectLst/>
                <a:latin typeface="+mn-lt"/>
                <a:ea typeface="+mn-ea"/>
                <a:cs typeface="+mn-cs"/>
              </a:rPr>
              <a:t> components in an application to JET Chart.</a:t>
            </a:r>
          </a:p>
          <a:p>
            <a:endParaRPr lang="en-IN" sz="1100" b="0" i="0" u="none" strike="noStrike" kern="1200" dirty="0">
              <a:solidFill>
                <a:schemeClr val="tx1"/>
              </a:solidFill>
              <a:effectLst/>
              <a:latin typeface="+mn-lt"/>
              <a:ea typeface="+mn-ea"/>
              <a:cs typeface="+mn-cs"/>
            </a:endParaRPr>
          </a:p>
          <a:p>
            <a:pPr lvl="0">
              <a:buFontTx/>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3207793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40</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The slide shows an example of an area chart and the SQL query used to generate the chart series. </a:t>
            </a:r>
            <a:r>
              <a:rPr lang="en-US" sz="1100" b="0" i="0" kern="1200" dirty="0">
                <a:solidFill>
                  <a:schemeClr val="tx1"/>
                </a:solidFill>
                <a:latin typeface="+mn-lt"/>
                <a:ea typeface="+mn-ea"/>
                <a:cs typeface="+mn-cs"/>
              </a:rPr>
              <a:t>Once you build</a:t>
            </a:r>
            <a:r>
              <a:rPr lang="en-US" sz="1100" b="0" i="0" kern="1200" baseline="0" dirty="0">
                <a:solidFill>
                  <a:schemeClr val="tx1"/>
                </a:solidFill>
                <a:latin typeface="+mn-lt"/>
                <a:ea typeface="+mn-ea"/>
                <a:cs typeface="+mn-cs"/>
              </a:rPr>
              <a:t> a native chart, you then use the </a:t>
            </a:r>
            <a:r>
              <a:rPr lang="en-US" sz="1100" b="0" i="0" kern="1200" dirty="0">
                <a:solidFill>
                  <a:schemeClr val="tx1"/>
                </a:solidFill>
                <a:latin typeface="+mn-lt"/>
                <a:ea typeface="+mn-ea"/>
                <a:cs typeface="+mn-cs"/>
              </a:rPr>
              <a:t>chart attributes to format and customize the style of your charts. You</a:t>
            </a:r>
            <a:r>
              <a:rPr lang="en-US" sz="1100" b="0" i="0" kern="1200" baseline="0" dirty="0">
                <a:solidFill>
                  <a:schemeClr val="tx1"/>
                </a:solidFill>
                <a:latin typeface="+mn-lt"/>
                <a:ea typeface="+mn-ea"/>
                <a:cs typeface="+mn-cs"/>
              </a:rPr>
              <a:t> learn how to create a chart in the next slide. </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48386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To</a:t>
            </a:r>
            <a:r>
              <a:rPr lang="en-US" baseline="0" dirty="0"/>
              <a:t> create a chart as a page in your application, first navigate to your application home page. Then click </a:t>
            </a:r>
            <a:r>
              <a:rPr lang="en-US" b="1" baseline="0" dirty="0"/>
              <a:t>Create Page </a:t>
            </a:r>
            <a:r>
              <a:rPr lang="en-US" baseline="0" dirty="0"/>
              <a:t>and perform the following steps:</a:t>
            </a:r>
          </a:p>
          <a:p>
            <a:pPr marL="457200" lvl="1" indent="-228600">
              <a:buFont typeface="+mj-lt"/>
              <a:buAutoNum type="arabicPeriod"/>
            </a:pPr>
            <a:r>
              <a:rPr lang="en-US" baseline="0" dirty="0"/>
              <a:t>Select </a:t>
            </a:r>
            <a:r>
              <a:rPr lang="en-US" b="1" baseline="0" dirty="0"/>
              <a:t>Chart</a:t>
            </a:r>
            <a:r>
              <a:rPr lang="en-US" baseline="0" dirty="0"/>
              <a:t> and click Next.</a:t>
            </a:r>
          </a:p>
          <a:p>
            <a:pPr marL="457200" lvl="1" indent="-228600">
              <a:buFont typeface="+mj-lt"/>
              <a:buAutoNum type="arabicPeriod"/>
            </a:pPr>
            <a:r>
              <a:rPr lang="en-US" baseline="0" dirty="0"/>
              <a:t>Select a chart type and click </a:t>
            </a:r>
            <a:r>
              <a:rPr lang="en-US" b="1" baseline="0" dirty="0"/>
              <a:t>Next</a:t>
            </a:r>
            <a:r>
              <a:rPr lang="en-US" baseline="0" dirty="0"/>
              <a:t>. In this example, select Area.</a:t>
            </a:r>
          </a:p>
          <a:p>
            <a:pPr marL="457200" lvl="1" indent="-228600">
              <a:buFont typeface="+mj-lt"/>
              <a:buAutoNum type="arabicPeriod"/>
            </a:pPr>
            <a:r>
              <a:rPr lang="en-US" baseline="0" dirty="0"/>
              <a:t>For Page and Region Attributes, specify a page name, accept the remaining defaults and click Next.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1479053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lvl="1" indent="-228600">
              <a:buFont typeface="+mj-lt"/>
              <a:buAutoNum type="arabicPeriod" startAt="4"/>
            </a:pPr>
            <a:r>
              <a:rPr lang="en-US" baseline="0" dirty="0"/>
              <a:t>Specify your navigation preference and click </a:t>
            </a:r>
            <a:r>
              <a:rPr lang="en-US" b="1" baseline="0" dirty="0"/>
              <a:t>Next</a:t>
            </a:r>
            <a:r>
              <a:rPr lang="en-US" baseline="0" dirty="0"/>
              <a:t>.</a:t>
            </a:r>
          </a:p>
          <a:p>
            <a:pPr marL="457200" lvl="1" indent="-228600">
              <a:buFont typeface="+mj-lt"/>
              <a:buAutoNum type="arabicPeriod" startAt="4"/>
            </a:pPr>
            <a:r>
              <a:rPr lang="en-US" baseline="0" dirty="0"/>
              <a:t>For source Location, you can choose from: Local Database, REST Enabled SQL Service, or Web Source. In the slide example, you accept the default, Local Database. For Source Type, select either Table or SQL Query. In the slide example, select SQL Query. Then, enter the SQL required to generate the chart and click </a:t>
            </a:r>
            <a:r>
              <a:rPr lang="en-US" b="1" baseline="0" dirty="0"/>
              <a:t>Next</a:t>
            </a:r>
            <a:r>
              <a:rPr lang="en-US" baseline="0" dirty="0"/>
              <a:t>.</a:t>
            </a:r>
          </a:p>
          <a:p>
            <a:pPr marL="457200" lvl="1" indent="-228600">
              <a:buFont typeface="+mj-lt"/>
              <a:buAutoNum type="arabicPeriod" startAt="4"/>
            </a:pPr>
            <a:r>
              <a:rPr lang="en-US" baseline="0" dirty="0"/>
              <a:t>For Column Mapping, </a:t>
            </a:r>
            <a:r>
              <a:rPr lang="en-US" sz="1050" b="0" i="0" kern="1200" dirty="0">
                <a:solidFill>
                  <a:schemeClr val="tx1"/>
                </a:solidFill>
                <a:latin typeface="+mn-lt"/>
                <a:ea typeface="+mn-ea"/>
                <a:cs typeface="+mn-cs"/>
              </a:rPr>
              <a:t>the options that display will vary depending upon the chart type selected. For an Area chart</a:t>
            </a:r>
            <a:r>
              <a:rPr lang="en-US" baseline="0" dirty="0"/>
              <a:t>:</a:t>
            </a:r>
          </a:p>
          <a:p>
            <a:pPr marL="800100" lvl="3" indent="-228600"/>
            <a:r>
              <a:rPr lang="en-US" baseline="0" dirty="0"/>
              <a:t>Orientation: </a:t>
            </a:r>
            <a:r>
              <a:rPr lang="en-US" sz="900" b="0" i="0" kern="1200" dirty="0">
                <a:solidFill>
                  <a:schemeClr val="tx1"/>
                </a:solidFill>
                <a:latin typeface="+mn-lt"/>
                <a:ea typeface="+mn-ea"/>
                <a:cs typeface="+mn-cs"/>
              </a:rPr>
              <a:t>Select the orientation of this chart. Selecting Vertical displays the data items of the chart vertically. For example, the bars on a Bar chart will display vertically. Selecting Horizontal displays</a:t>
            </a:r>
            <a:r>
              <a:rPr lang="en-US" sz="900" b="0" i="0" kern="1200" baseline="0" dirty="0">
                <a:solidFill>
                  <a:schemeClr val="tx1"/>
                </a:solidFill>
                <a:latin typeface="+mn-lt"/>
                <a:ea typeface="+mn-ea"/>
                <a:cs typeface="+mn-cs"/>
              </a:rPr>
              <a:t> the data items of the chart horizontally. In the slide example, select Vertical.</a:t>
            </a:r>
            <a:endParaRPr lang="en-US" baseline="0" dirty="0"/>
          </a:p>
          <a:p>
            <a:pPr marL="800100" lvl="3" indent="-228600"/>
            <a:r>
              <a:rPr lang="en-US" baseline="0" dirty="0"/>
              <a:t>Label Column: </a:t>
            </a:r>
            <a:r>
              <a:rPr lang="en-US" sz="900" b="0" i="0" kern="1200" dirty="0">
                <a:solidFill>
                  <a:schemeClr val="tx1"/>
                </a:solidFill>
                <a:latin typeface="+mn-lt"/>
                <a:ea typeface="+mn-ea"/>
                <a:cs typeface="+mn-cs"/>
              </a:rPr>
              <a:t>Select the column name to be used for defining the label(s) of the x-axis on the chart. In the example,</a:t>
            </a:r>
            <a:r>
              <a:rPr lang="en-US" sz="900" b="0" i="0" kern="1200" baseline="0" dirty="0">
                <a:solidFill>
                  <a:schemeClr val="tx1"/>
                </a:solidFill>
                <a:latin typeface="+mn-lt"/>
                <a:ea typeface="+mn-ea"/>
                <a:cs typeface="+mn-cs"/>
              </a:rPr>
              <a:t> select PRODUCT_NAME.</a:t>
            </a:r>
            <a:endParaRPr lang="en-US" sz="900" b="0" i="0" kern="1200" dirty="0">
              <a:solidFill>
                <a:schemeClr val="tx1"/>
              </a:solidFill>
              <a:latin typeface="+mn-lt"/>
              <a:ea typeface="+mn-ea"/>
              <a:cs typeface="+mn-cs"/>
            </a:endParaRPr>
          </a:p>
          <a:p>
            <a:pPr marL="800100" lvl="3" indent="-228600"/>
            <a:r>
              <a:rPr lang="en-US" sz="900" b="0" i="0" kern="1200" baseline="0" dirty="0">
                <a:solidFill>
                  <a:schemeClr val="tx1"/>
                </a:solidFill>
                <a:latin typeface="+mn-lt"/>
                <a:ea typeface="+mn-ea"/>
                <a:cs typeface="+mn-cs"/>
              </a:rPr>
              <a:t>Value Column: </a:t>
            </a:r>
            <a:r>
              <a:rPr lang="en-US" sz="900" b="0" i="0" kern="1200" dirty="0">
                <a:solidFill>
                  <a:schemeClr val="tx1"/>
                </a:solidFill>
                <a:latin typeface="+mn-lt"/>
                <a:ea typeface="+mn-ea"/>
                <a:cs typeface="+mn-cs"/>
              </a:rPr>
              <a:t>Select the column name to be used for defining the value on this chart. In the example, select VALUE.</a:t>
            </a:r>
          </a:p>
          <a:p>
            <a:pPr marL="628650" lvl="2" indent="-228600">
              <a:buFontTx/>
              <a:buNone/>
            </a:pPr>
            <a:r>
              <a:rPr lang="en-US" sz="900" b="0" i="0" kern="1200" dirty="0">
                <a:solidFill>
                  <a:schemeClr val="tx1"/>
                </a:solidFill>
                <a:latin typeface="+mn-lt"/>
                <a:ea typeface="+mn-ea"/>
                <a:cs typeface="+mn-cs"/>
              </a:rPr>
              <a:t>Then,</a:t>
            </a:r>
            <a:r>
              <a:rPr lang="en-US" sz="900" b="0" i="0" kern="1200" baseline="0" dirty="0">
                <a:solidFill>
                  <a:schemeClr val="tx1"/>
                </a:solidFill>
                <a:latin typeface="+mn-lt"/>
                <a:ea typeface="+mn-ea"/>
                <a:cs typeface="+mn-cs"/>
              </a:rPr>
              <a:t> click </a:t>
            </a:r>
            <a:r>
              <a:rPr lang="en-US" sz="900" b="1" i="0" kern="1200" baseline="0" dirty="0">
                <a:solidFill>
                  <a:schemeClr val="tx1"/>
                </a:solidFill>
                <a:latin typeface="+mn-lt"/>
                <a:ea typeface="+mn-ea"/>
                <a:cs typeface="+mn-cs"/>
              </a:rPr>
              <a:t>Create</a:t>
            </a:r>
            <a:r>
              <a:rPr lang="en-US" sz="900" b="0" i="0" kern="1200" baseline="0" dirty="0">
                <a:solidFill>
                  <a:schemeClr val="tx1"/>
                </a:solidFill>
                <a:latin typeface="+mn-lt"/>
                <a:ea typeface="+mn-ea"/>
                <a:cs typeface="+mn-cs"/>
              </a:rPr>
              <a:t>. Your area chart is now created. You can click Save and then click Save and Run Page.</a:t>
            </a:r>
          </a:p>
          <a:p>
            <a:pPr marL="228600" lvl="0" indent="-228600">
              <a:buFontTx/>
              <a:buNone/>
            </a:pPr>
            <a:r>
              <a:rPr lang="en-US" sz="1100" b="0" i="0" kern="1200" baseline="0" dirty="0">
                <a:solidFill>
                  <a:schemeClr val="tx1"/>
                </a:solidFill>
                <a:latin typeface="+mn-lt"/>
                <a:ea typeface="+mn-ea"/>
                <a:cs typeface="+mn-cs"/>
              </a:rPr>
              <a:t>This example shows creating a single series. To create multiple series, navigate to page designer. </a:t>
            </a:r>
          </a:p>
          <a:p>
            <a:pPr marL="228600" lvl="0" indent="-228600">
              <a:buFontTx/>
              <a:buNone/>
            </a:pPr>
            <a:r>
              <a:rPr lang="en-US" sz="1300" b="0" i="0" kern="1200" baseline="0" dirty="0">
                <a:solidFill>
                  <a:schemeClr val="tx1"/>
                </a:solidFill>
                <a:latin typeface="+mn-lt"/>
                <a:ea typeface="+mn-ea"/>
                <a:cs typeface="+mn-cs"/>
              </a:rPr>
              <a:t>Under Rendering &gt; Regions &gt; your chart </a:t>
            </a:r>
            <a:r>
              <a:rPr lang="en-US" sz="1100" b="0" i="0" kern="1200" baseline="0" dirty="0">
                <a:solidFill>
                  <a:schemeClr val="tx1"/>
                </a:solidFill>
                <a:latin typeface="+mn-lt"/>
                <a:ea typeface="+mn-ea"/>
                <a:cs typeface="+mn-cs"/>
              </a:rPr>
              <a:t>region, right-click Series and select Create Series. Follow the on-screen</a:t>
            </a:r>
          </a:p>
          <a:p>
            <a:pPr marL="228600" lvl="0" indent="-228600">
              <a:buFontTx/>
              <a:buNone/>
            </a:pPr>
            <a:r>
              <a:rPr lang="en-US" sz="1100" b="0" i="0" kern="1200" baseline="0" dirty="0">
                <a:solidFill>
                  <a:schemeClr val="tx1"/>
                </a:solidFill>
                <a:latin typeface="+mn-lt"/>
                <a:ea typeface="+mn-ea"/>
                <a:cs typeface="+mn-cs"/>
              </a:rPr>
              <a:t> instructions.</a:t>
            </a:r>
            <a:endParaRPr lang="en-US" sz="1100" b="0" i="0" kern="1200" dirty="0">
              <a:solidFill>
                <a:schemeClr val="tx1"/>
              </a:solidFill>
              <a:latin typeface="+mn-lt"/>
              <a:ea typeface="+mn-ea"/>
              <a:cs typeface="+mn-cs"/>
            </a:endParaRPr>
          </a:p>
          <a:p>
            <a:pPr marL="800100" lvl="3" indent="-228600">
              <a:buFontTx/>
              <a:buNone/>
            </a:pPr>
            <a:endParaRPr lang="en-US" baseline="0" dirty="0"/>
          </a:p>
          <a:p>
            <a:pPr marL="228600" lvl="0" indent="-228600">
              <a:buFontTx/>
              <a:buNone/>
            </a:pPr>
            <a:endParaRPr lang="en-US" sz="1100" b="0" i="0" kern="1200" baseline="0" dirty="0">
              <a:solidFill>
                <a:schemeClr val="tx1"/>
              </a:solidFill>
              <a:latin typeface="+mn-lt"/>
              <a:ea typeface="+mn-ea"/>
              <a:cs typeface="+mn-cs"/>
            </a:endParaRPr>
          </a:p>
          <a:p>
            <a:pPr marL="628650" lvl="2" indent="-228600">
              <a:buFontTx/>
              <a:buNone/>
            </a:pPr>
            <a:r>
              <a:rPr lang="en-US" sz="900" b="0" i="0" kern="1200" baseline="0" dirty="0">
                <a:solidFill>
                  <a:schemeClr val="tx1"/>
                </a:solidFill>
                <a:latin typeface="+mn-lt"/>
                <a:ea typeface="+mn-ea"/>
                <a:cs typeface="+mn-cs"/>
              </a:rPr>
              <a:t> </a:t>
            </a:r>
            <a:endParaRPr lang="en-US" dirty="0"/>
          </a:p>
          <a:p>
            <a:pPr marL="228600" lvl="0" indent="-228600">
              <a:buFontTx/>
              <a:buNone/>
            </a:pPr>
            <a:endParaRPr lang="en-US" sz="1100" b="0" i="0" kern="1200" baseline="0" dirty="0">
              <a:solidFill>
                <a:schemeClr val="tx1"/>
              </a:solidFill>
              <a:latin typeface="+mn-lt"/>
              <a:ea typeface="+mn-ea"/>
              <a:cs typeface="+mn-cs"/>
            </a:endParaRPr>
          </a:p>
          <a:p>
            <a:pPr marL="228600" lvl="0" indent="-228600">
              <a:buFontTx/>
              <a:buNone/>
            </a:pPr>
            <a:endParaRPr lang="en-US" sz="1100" b="0" i="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315920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The slide shows an example of a</a:t>
            </a:r>
            <a:r>
              <a:rPr lang="en-US" baseline="0" dirty="0"/>
              <a:t> Bar chart</a:t>
            </a:r>
            <a:r>
              <a:rPr lang="en-US" dirty="0"/>
              <a:t>. </a:t>
            </a:r>
            <a:r>
              <a:rPr lang="en-US" sz="1100" b="0" i="0" kern="1200" dirty="0">
                <a:solidFill>
                  <a:schemeClr val="tx1"/>
                </a:solidFill>
                <a:latin typeface="+mn-lt"/>
                <a:ea typeface="+mn-ea"/>
                <a:cs typeface="+mn-cs"/>
              </a:rPr>
              <a:t>You</a:t>
            </a:r>
            <a:r>
              <a:rPr lang="en-US" sz="1100" b="0" i="0" kern="1200" baseline="0" dirty="0">
                <a:solidFill>
                  <a:schemeClr val="tx1"/>
                </a:solidFill>
                <a:latin typeface="+mn-lt"/>
                <a:ea typeface="+mn-ea"/>
                <a:cs typeface="+mn-cs"/>
              </a:rPr>
              <a:t> learn how to create this type of chart and edit the chart attributes in the next few slides. </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1324825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To</a:t>
            </a:r>
            <a:r>
              <a:rPr lang="en-US" baseline="0" dirty="0"/>
              <a:t> create a Bar chart as a page in your application, first navigate to your application home page. Then click Create Page, select Chart and then perform the following steps:</a:t>
            </a:r>
          </a:p>
          <a:p>
            <a:pPr marL="457200" lvl="1" indent="-228600">
              <a:buFont typeface="+mj-lt"/>
              <a:buAutoNum type="arabicPeriod"/>
            </a:pPr>
            <a:r>
              <a:rPr lang="en-US" baseline="0" dirty="0"/>
              <a:t>Select a chart type and click Next. In this example, select Bar.</a:t>
            </a:r>
          </a:p>
          <a:p>
            <a:pPr marL="457200" lvl="1" indent="-228600">
              <a:buFont typeface="+mj-lt"/>
              <a:buAutoNum type="arabicPeriod"/>
            </a:pPr>
            <a:r>
              <a:rPr lang="en-US" baseline="0" dirty="0"/>
              <a:t>For Page and Region Attributes, specify a page name, accept the remaining defaults and click Next.</a:t>
            </a:r>
          </a:p>
          <a:p>
            <a:pPr marL="457200" lvl="1" indent="-228600">
              <a:buFont typeface="+mj-lt"/>
              <a:buAutoNum type="arabicPeriod"/>
            </a:pPr>
            <a:r>
              <a:rPr lang="en-US" baseline="0" dirty="0"/>
              <a:t>Specify your navigation preference and click Next.</a:t>
            </a:r>
          </a:p>
          <a:p>
            <a:pPr marL="457200" lvl="1"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12393399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pPr/>
              <a:t>1/14/20</a:t>
            </a:fld>
            <a:endParaRPr dirty="0"/>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3" name="TextBox 14"/>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bg1"/>
                </a:solidFill>
              </a:rPr>
              <a:t>Copyright © 201</a:t>
            </a:r>
            <a:r>
              <a:rPr lang="en-US" sz="800" dirty="0">
                <a:solidFill>
                  <a:schemeClr val="bg1"/>
                </a:solidFill>
              </a:rPr>
              <a:t>7</a:t>
            </a:r>
            <a:r>
              <a:rPr sz="800" dirty="0">
                <a:solidFill>
                  <a:schemeClr val="bg1"/>
                </a:solidFill>
              </a:rPr>
              <a:t> Oracle and/or its affiliates. All rights reserved.</a:t>
            </a:r>
            <a:r>
              <a:rPr lang="en-US" sz="800" dirty="0">
                <a:solidFill>
                  <a:schemeClr val="bg1"/>
                </a:solidFill>
              </a:rPr>
              <a:t> Licensed under the Creative Commons Attribution 4.0 International License as shown at https://creativecommons.org/licenses/by/4.0/legalcode. </a:t>
            </a:r>
            <a:r>
              <a:rPr sz="800" dirty="0">
                <a:solidFill>
                  <a:schemeClr val="bg1"/>
                </a:solidFill>
              </a:rPr>
              <a:t>  |</a:t>
            </a:r>
            <a:r>
              <a:rPr lang="en-US" sz="800" dirty="0">
                <a:solidFill>
                  <a:schemeClr val="bg1"/>
                </a:solidFill>
              </a:rPr>
              <a:t> </a:t>
            </a:r>
            <a:fld id="{A9DDA97E-E47D-48CF-8D55-7AA96BB8F930}" type="slidenum">
              <a:rPr lang="en-US" sz="800" smtClean="0">
                <a:solidFill>
                  <a:schemeClr val="bg1"/>
                </a:solidFill>
              </a:rPr>
              <a:pPr/>
              <a:t>‹#›</a:t>
            </a:fld>
            <a:endParaRPr sz="800" dirty="0">
              <a:solidFill>
                <a:schemeClr val="bg1"/>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a:pPr/>
              <a:t>1/14/20</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E11BFD-AD4C-4A98-9D38-1958507EA4E5}" type="datetime1">
              <a:rPr lang="en-US" smtClean="0"/>
              <a:pPr/>
              <a:t>1/14/20</a:t>
            </a:fld>
            <a:endParaRPr lang="en-US" dirty="0"/>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89F9BA-FB97-45D5-8F27-56629FBBC98C}" type="datetime1">
              <a:rPr lang="en-US"/>
              <a:pPr/>
              <a:t>1/14/20</a:t>
            </a:fld>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91E92C-9068-4C32-AE92-C97502324FE4}" type="datetime1">
              <a:rPr lang="en-US"/>
              <a:pPr/>
              <a:t>1/14/20</a:t>
            </a:fld>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DC5EE-48A0-4FB5-B27F-88FDBE6F1684}" type="datetime1">
              <a:rPr lang="en-US"/>
              <a:pPr/>
              <a:t>1/14/20</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1/14/20</a:t>
            </a:fld>
            <a:endParaRPr dirty="0"/>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2" name="TextBox 11"/>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noAutofit/>
          </a:bodyPr>
          <a:lstStyle/>
          <a:p>
            <a:fld id="{35287FB7-DD26-4AD5-8D24-298016D86790}" type="datetime1">
              <a:rPr lang="en-US"/>
              <a:pPr/>
              <a:t>1/14/20</a:t>
            </a:fld>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pPr/>
              <a:t>1/14/20</a:t>
            </a:fld>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pPr/>
              <a:t>1/14/20</a:t>
            </a:fld>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1/14/20</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1/14/20</a:t>
            </a:fld>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1/14/20</a:t>
            </a:fld>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pPr/>
              <a:t>1/14/20</a:t>
            </a:fld>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pPr/>
              <a:t>1/14/20</a:t>
            </a:fld>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pPr/>
              <a:t>1/14/20</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4" name="TextBox 13"/>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bg2">
                    <a:lumMod val="75000"/>
                  </a:schemeClr>
                </a:solidFill>
              </a:rPr>
              <a:t>Copyright © 2014 Oracle and/or its affiliates. All rights reserved.  |</a:t>
            </a:r>
            <a:r>
              <a:rPr lang="en-US" sz="800" dirty="0">
                <a:solidFill>
                  <a:schemeClr val="bg2">
                    <a:lumMod val="75000"/>
                  </a:schemeClr>
                </a:solidFill>
              </a:rPr>
              <a:t> </a:t>
            </a:r>
            <a:fld id="{A9DDA97E-E47D-48CF-8D55-7AA96BB8F930}" type="slidenum">
              <a:rPr lang="en-US" sz="800" smtClean="0">
                <a:solidFill>
                  <a:schemeClr val="bg2">
                    <a:lumMod val="75000"/>
                  </a:schemeClr>
                </a:solidFill>
              </a:rPr>
              <a:pPr/>
              <a:t>‹#›</a:t>
            </a:fld>
            <a:endParaRPr sz="800" dirty="0">
              <a:solidFill>
                <a:schemeClr val="bg2">
                  <a:lumMod val="75000"/>
                </a:schemeClr>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pPr/>
              <a:t>1/14/20</a:t>
            </a:fld>
            <a:endParaRPr dirty="0"/>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pPr/>
              <a:t>1/14/20</a:t>
            </a:fld>
            <a:endParaRPr dirty="0"/>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pPr/>
              <a:t>1/14/20</a:t>
            </a:fld>
            <a:endParaRPr dirty="0"/>
          </a:p>
        </p:txBody>
      </p:sp>
      <p:pic>
        <p:nvPicPr>
          <p:cNvPr id="8" name="Picture 7" descr="&quot;Hardware and Software Engineered to work together&quot; tagline in red and black"/>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860" y="2313432"/>
            <a:ext cx="6547104" cy="1832339"/>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pPr/>
              <a:t>1/14/20</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1/14/20</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547285"/>
            <a:ext cx="12188825" cy="397298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grpSp>
        <p:nvGrpSpPr>
          <p:cNvPr id="2" name="Group 9"/>
          <p:cNvGrpSpPr>
            <a:grpSpLocks/>
          </p:cNvGrpSpPr>
          <p:nvPr userDrawn="1"/>
        </p:nvGrpSpPr>
        <p:grpSpPr bwMode="auto">
          <a:xfrm>
            <a:off x="0" y="6172201"/>
            <a:ext cx="12188825" cy="224367"/>
            <a:chOff x="0" y="4629150"/>
            <a:chExt cx="9144000" cy="168275"/>
          </a:xfrm>
        </p:grpSpPr>
        <p:pic>
          <p:nvPicPr>
            <p:cNvPr id="7"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8" name="Picture 20" descr="Oracle WHITE"/>
            <p:cNvPicPr>
              <a:picLocks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1"/>
            <a:ext cx="768151" cy="742951"/>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sp>
        <p:nvSpPr>
          <p:cNvPr id="17" name="Title 1"/>
          <p:cNvSpPr>
            <a:spLocks noGrp="1"/>
          </p:cNvSpPr>
          <p:nvPr>
            <p:ph type="title"/>
          </p:nvPr>
        </p:nvSpPr>
        <p:spPr>
          <a:xfrm>
            <a:off x="1073029" y="327385"/>
            <a:ext cx="10359637" cy="1015993"/>
          </a:xfrm>
        </p:spPr>
        <p:txBody>
          <a:bodyPr/>
          <a:lstStyle>
            <a:lvl1pPr algn="l" defTabSz="1218987" rtl="0" eaLnBrk="1" latinLnBrk="0" hangingPunct="1">
              <a:lnSpc>
                <a:spcPct val="90000"/>
              </a:lnSpc>
              <a:spcBef>
                <a:spcPct val="0"/>
              </a:spcBef>
              <a:buNone/>
              <a:defRPr lang="en-US" sz="3700" b="1" kern="1200" dirty="0">
                <a:ln w="0">
                  <a:noFill/>
                </a:ln>
                <a:solidFill>
                  <a:schemeClr val="tx1"/>
                </a:solidFill>
                <a:effectLst/>
                <a:latin typeface="Arial" pitchFamily="34" charset="0"/>
                <a:ea typeface="+mj-ea"/>
                <a:cs typeface="Arial" pitchFamily="34" charset="0"/>
              </a:defRPr>
            </a:lvl1pPr>
          </a:lstStyle>
          <a:p>
            <a:r>
              <a:rPr lang="en-US"/>
              <a:t>Click to edit Master title style</a:t>
            </a:r>
            <a:endParaRPr lang="en-US" dirty="0"/>
          </a:p>
        </p:txBody>
      </p:sp>
      <p:sp>
        <p:nvSpPr>
          <p:cNvPr id="5" name="Text Placeholder 4"/>
          <p:cNvSpPr>
            <a:spLocks noGrp="1"/>
          </p:cNvSpPr>
          <p:nvPr>
            <p:ph type="body" sz="quarter" idx="13"/>
          </p:nvPr>
        </p:nvSpPr>
        <p:spPr>
          <a:xfrm>
            <a:off x="1073029" y="1817510"/>
            <a:ext cx="10359637" cy="3488268"/>
          </a:xfrm>
        </p:spPr>
        <p:txBody>
          <a:bodyPr/>
          <a:lstStyle>
            <a:lvl1pPr marL="457120" indent="-457120">
              <a:lnSpc>
                <a:spcPct val="120000"/>
              </a:lnSpc>
              <a:buSzPct val="90000"/>
              <a:buFont typeface="Wingdings" pitchFamily="2" charset="2"/>
              <a:buChar char="§"/>
              <a:defRPr sz="3200">
                <a:solidFill>
                  <a:schemeClr val="tx1"/>
                </a:solidFill>
              </a:defRPr>
            </a:lvl1pPr>
          </a:lstStyle>
          <a:p>
            <a:pPr lvl="0"/>
            <a:r>
              <a:rPr lang="en-US"/>
              <a:t>Click to edit Master text styles</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1/14/20</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1/14/20</a:t>
            </a:fld>
            <a:endParaRPr dirty="0"/>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CECCD66E-6DF0-4B16-8ACA-D0D93A7B1DC8}" type="datetime1">
              <a:rPr lang="en-US"/>
              <a:pPr/>
              <a:t>1/14/20</a:t>
            </a:fld>
            <a:endParaRPr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pPr/>
              <a:t>1/14/20</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9" name="Oracle red badge logo"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84412" y="6477000"/>
            <a:ext cx="533400" cy="152400"/>
          </a:xfrm>
          <a:prstGeom prst="rect">
            <a:avLst/>
          </a:prstGeom>
        </p:spPr>
        <p:txBody>
          <a:bodyPr vert="horz" wrap="none" lIns="0" tIns="0" rIns="0" bIns="0" rtlCol="0" anchor="ctr"/>
          <a:lstStyle>
            <a:lvl1pPr algn="l">
              <a:defRPr sz="800" b="0">
                <a:solidFill>
                  <a:schemeClr val="tx1"/>
                </a:solidFill>
              </a:defRPr>
            </a:lvl1pPr>
          </a:lstStyle>
          <a:p>
            <a:fld id="{1EE11BFD-AD4C-4A98-9D38-1958507EA4E5}" type="datetime1">
              <a:rPr lang="en-US" smtClean="0"/>
              <a:pPr/>
              <a:t>1/14/20</a:t>
            </a:fld>
            <a:endParaRPr lang="en-US" dirty="0"/>
          </a:p>
        </p:txBody>
      </p:sp>
      <p:sp>
        <p:nvSpPr>
          <p:cNvPr id="12" name="TextBox 14"/>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tx1">
                    <a:lumMod val="75000"/>
                  </a:schemeClr>
                </a:solidFill>
              </a:rPr>
              <a:t>Copyright </a:t>
            </a:r>
            <a:r>
              <a:rPr sz="800">
                <a:solidFill>
                  <a:schemeClr val="tx1">
                    <a:lumMod val="75000"/>
                  </a:schemeClr>
                </a:solidFill>
              </a:rPr>
              <a:t>© </a:t>
            </a:r>
            <a:r>
              <a:rPr lang="en-US" sz="800">
                <a:solidFill>
                  <a:schemeClr val="tx1">
                    <a:lumMod val="75000"/>
                  </a:schemeClr>
                </a:solidFill>
              </a:rPr>
              <a:t>2020</a:t>
            </a:r>
            <a:r>
              <a:rPr sz="800">
                <a:solidFill>
                  <a:schemeClr val="tx1">
                    <a:lumMod val="75000"/>
                  </a:schemeClr>
                </a:solidFill>
              </a:rPr>
              <a:t> </a:t>
            </a:r>
            <a:r>
              <a:rPr sz="800" dirty="0">
                <a:solidFill>
                  <a:schemeClr val="tx1">
                    <a:lumMod val="75000"/>
                  </a:schemeClr>
                </a:solidFill>
              </a:rPr>
              <a:t>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89" r:id="rId4"/>
    <p:sldLayoutId id="2147483693"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406400"/>
            <a:ext cx="10515600" cy="279400"/>
          </a:xfrm>
        </p:spPr>
        <p:txBody>
          <a:bodyPr/>
          <a:lstStyle/>
          <a:p>
            <a:r>
              <a:rPr lang="en-US" b="1" dirty="0"/>
              <a:t>Creating a Bar Chart: Steps</a:t>
            </a:r>
          </a:p>
        </p:txBody>
      </p:sp>
      <p:pic>
        <p:nvPicPr>
          <p:cNvPr id="5" name="Picture 4">
            <a:extLst>
              <a:ext uri="{FF2B5EF4-FFF2-40B4-BE49-F238E27FC236}">
                <a16:creationId xmlns:a16="http://schemas.microsoft.com/office/drawing/2014/main" id="{F4D07A4A-4EC1-9B4E-BF9A-69BDFB1BA5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2130" y="685800"/>
            <a:ext cx="5524586" cy="3486232"/>
          </a:xfrm>
          <a:prstGeom prst="rect">
            <a:avLst/>
          </a:prstGeom>
          <a:ln>
            <a:solidFill>
              <a:srgbClr val="FF0000"/>
            </a:solidFill>
          </a:ln>
        </p:spPr>
      </p:pic>
      <p:pic>
        <p:nvPicPr>
          <p:cNvPr id="7" name="Picture 6">
            <a:extLst>
              <a:ext uri="{FF2B5EF4-FFF2-40B4-BE49-F238E27FC236}">
                <a16:creationId xmlns:a16="http://schemas.microsoft.com/office/drawing/2014/main" id="{CDC1FD58-D4AB-4041-8594-ED0A270507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02522" y="1143000"/>
            <a:ext cx="5524587" cy="5154180"/>
          </a:xfrm>
          <a:prstGeom prst="rect">
            <a:avLst/>
          </a:prstGeom>
          <a:ln>
            <a:solidFill>
              <a:srgbClr val="FF0000"/>
            </a:solidFill>
          </a:ln>
        </p:spPr>
      </p:pic>
      <p:sp>
        <p:nvSpPr>
          <p:cNvPr id="10" name="Oval 144">
            <a:extLst>
              <a:ext uri="{FF2B5EF4-FFF2-40B4-BE49-F238E27FC236}">
                <a16:creationId xmlns:a16="http://schemas.microsoft.com/office/drawing/2014/main" id="{ECB08A7F-4D6E-7B41-A486-825D4B9B8835}"/>
              </a:ext>
            </a:extLst>
          </p:cNvPr>
          <p:cNvSpPr>
            <a:spLocks noChangeArrowheads="1"/>
          </p:cNvSpPr>
          <p:nvPr/>
        </p:nvSpPr>
        <p:spPr bwMode="blackWhite">
          <a:xfrm>
            <a:off x="5911849" y="5353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
        <p:nvSpPr>
          <p:cNvPr id="12" name="Oval 144">
            <a:extLst>
              <a:ext uri="{FF2B5EF4-FFF2-40B4-BE49-F238E27FC236}">
                <a16:creationId xmlns:a16="http://schemas.microsoft.com/office/drawing/2014/main" id="{0D34875F-457F-DE40-9AFD-E66BF927EDD3}"/>
              </a:ext>
            </a:extLst>
          </p:cNvPr>
          <p:cNvSpPr>
            <a:spLocks noChangeArrowheads="1"/>
          </p:cNvSpPr>
          <p:nvPr/>
        </p:nvSpPr>
        <p:spPr bwMode="blackWhite">
          <a:xfrm>
            <a:off x="5952575" y="486948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Tree>
    <p:extLst>
      <p:ext uri="{BB962C8B-B14F-4D97-AF65-F5344CB8AC3E}">
        <p14:creationId xmlns:p14="http://schemas.microsoft.com/office/powerpoint/2010/main" val="396554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406400"/>
            <a:ext cx="10515600" cy="279400"/>
          </a:xfrm>
        </p:spPr>
        <p:txBody>
          <a:bodyPr/>
          <a:lstStyle/>
          <a:p>
            <a:r>
              <a:rPr lang="en-US" b="1" dirty="0"/>
              <a:t>Creating a Bar Chart: Steps</a:t>
            </a:r>
          </a:p>
        </p:txBody>
      </p:sp>
      <p:pic>
        <p:nvPicPr>
          <p:cNvPr id="4" name="Picture 3">
            <a:extLst>
              <a:ext uri="{FF2B5EF4-FFF2-40B4-BE49-F238E27FC236}">
                <a16:creationId xmlns:a16="http://schemas.microsoft.com/office/drawing/2014/main" id="{76C08B77-B5AB-5E43-A746-8813602CF5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1764" y="685800"/>
            <a:ext cx="5370224" cy="3560754"/>
          </a:xfrm>
          <a:prstGeom prst="rect">
            <a:avLst/>
          </a:prstGeom>
          <a:ln>
            <a:solidFill>
              <a:srgbClr val="FF0000"/>
            </a:solidFill>
          </a:ln>
        </p:spPr>
      </p:pic>
      <p:pic>
        <p:nvPicPr>
          <p:cNvPr id="11" name="Picture 10">
            <a:extLst>
              <a:ext uri="{FF2B5EF4-FFF2-40B4-BE49-F238E27FC236}">
                <a16:creationId xmlns:a16="http://schemas.microsoft.com/office/drawing/2014/main" id="{2A6D6B0D-23BE-7647-8A78-1AD7487BD78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65834" y="1551708"/>
            <a:ext cx="7843577" cy="4790097"/>
          </a:xfrm>
          <a:prstGeom prst="rect">
            <a:avLst/>
          </a:prstGeom>
          <a:ln>
            <a:solidFill>
              <a:srgbClr val="FF0000"/>
            </a:solidFill>
          </a:ln>
        </p:spPr>
      </p:pic>
      <p:sp>
        <p:nvSpPr>
          <p:cNvPr id="13" name="Oval 144">
            <a:extLst>
              <a:ext uri="{FF2B5EF4-FFF2-40B4-BE49-F238E27FC236}">
                <a16:creationId xmlns:a16="http://schemas.microsoft.com/office/drawing/2014/main" id="{5F62B92E-2486-9745-AA18-9F91235001A5}"/>
              </a:ext>
            </a:extLst>
          </p:cNvPr>
          <p:cNvSpPr>
            <a:spLocks noChangeArrowheads="1"/>
          </p:cNvSpPr>
          <p:nvPr/>
        </p:nvSpPr>
        <p:spPr bwMode="blackWhite">
          <a:xfrm>
            <a:off x="1065212" y="34290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6</a:t>
            </a:r>
          </a:p>
        </p:txBody>
      </p:sp>
      <p:sp>
        <p:nvSpPr>
          <p:cNvPr id="14" name="Oval 144">
            <a:extLst>
              <a:ext uri="{FF2B5EF4-FFF2-40B4-BE49-F238E27FC236}">
                <a16:creationId xmlns:a16="http://schemas.microsoft.com/office/drawing/2014/main" id="{78BA652C-BF47-0548-A0B9-7FD808C084DB}"/>
              </a:ext>
            </a:extLst>
          </p:cNvPr>
          <p:cNvSpPr>
            <a:spLocks noChangeArrowheads="1"/>
          </p:cNvSpPr>
          <p:nvPr/>
        </p:nvSpPr>
        <p:spPr bwMode="blackWhite">
          <a:xfrm>
            <a:off x="10952478" y="155170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7</a:t>
            </a:r>
          </a:p>
        </p:txBody>
      </p:sp>
    </p:spTree>
    <p:extLst>
      <p:ext uri="{BB962C8B-B14F-4D97-AF65-F5344CB8AC3E}">
        <p14:creationId xmlns:p14="http://schemas.microsoft.com/office/powerpoint/2010/main" val="53309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406400"/>
            <a:ext cx="10515600" cy="279400"/>
          </a:xfrm>
        </p:spPr>
        <p:txBody>
          <a:bodyPr/>
          <a:lstStyle/>
          <a:p>
            <a:r>
              <a:rPr lang="en-US" b="1" dirty="0"/>
              <a:t>Editing Chart Attributes</a:t>
            </a:r>
          </a:p>
        </p:txBody>
      </p:sp>
      <p:pic>
        <p:nvPicPr>
          <p:cNvPr id="5" name="Picture 4">
            <a:extLst>
              <a:ext uri="{FF2B5EF4-FFF2-40B4-BE49-F238E27FC236}">
                <a16:creationId xmlns:a16="http://schemas.microsoft.com/office/drawing/2014/main" id="{4E1AD17E-25C9-884E-A938-C2CCA444E0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4812" y="789709"/>
            <a:ext cx="9940925" cy="5390282"/>
          </a:xfrm>
          <a:prstGeom prst="rect">
            <a:avLst/>
          </a:prstGeom>
          <a:ln>
            <a:solidFill>
              <a:schemeClr val="tx1"/>
            </a:solidFill>
          </a:ln>
        </p:spPr>
      </p:pic>
    </p:spTree>
    <p:extLst>
      <p:ext uri="{BB962C8B-B14F-4D97-AF65-F5344CB8AC3E}">
        <p14:creationId xmlns:p14="http://schemas.microsoft.com/office/powerpoint/2010/main" val="98961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406400"/>
            <a:ext cx="10515600" cy="279400"/>
          </a:xfrm>
        </p:spPr>
        <p:txBody>
          <a:bodyPr/>
          <a:lstStyle/>
          <a:p>
            <a:r>
              <a:rPr lang="en-US" b="1" dirty="0"/>
              <a:t>Creating Charts: Line Chart</a:t>
            </a:r>
          </a:p>
        </p:txBody>
      </p:sp>
      <p:pic>
        <p:nvPicPr>
          <p:cNvPr id="5" name="Picture 4">
            <a:extLst>
              <a:ext uri="{FF2B5EF4-FFF2-40B4-BE49-F238E27FC236}">
                <a16:creationId xmlns:a16="http://schemas.microsoft.com/office/drawing/2014/main" id="{B9338494-A924-E64A-AAFA-13CCB2478A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462" y="990600"/>
            <a:ext cx="9715500" cy="5154084"/>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406400"/>
            <a:ext cx="10515600" cy="279400"/>
          </a:xfrm>
        </p:spPr>
        <p:txBody>
          <a:bodyPr/>
          <a:lstStyle/>
          <a:p>
            <a:r>
              <a:rPr lang="en-US" b="1" dirty="0"/>
              <a:t>Creating a Line Chart: Steps</a:t>
            </a:r>
          </a:p>
        </p:txBody>
      </p:sp>
      <p:pic>
        <p:nvPicPr>
          <p:cNvPr id="4" name="Picture 3">
            <a:extLst>
              <a:ext uri="{FF2B5EF4-FFF2-40B4-BE49-F238E27FC236}">
                <a16:creationId xmlns:a16="http://schemas.microsoft.com/office/drawing/2014/main" id="{D794015C-3204-C64A-835D-AEB58AFDD2E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0412" y="733015"/>
            <a:ext cx="1700333" cy="1617390"/>
          </a:xfrm>
          <a:prstGeom prst="rect">
            <a:avLst/>
          </a:prstGeom>
          <a:ln>
            <a:solidFill>
              <a:schemeClr val="accent1"/>
            </a:solidFill>
          </a:ln>
        </p:spPr>
      </p:pic>
      <p:pic>
        <p:nvPicPr>
          <p:cNvPr id="8" name="Picture 7">
            <a:extLst>
              <a:ext uri="{FF2B5EF4-FFF2-40B4-BE49-F238E27FC236}">
                <a16:creationId xmlns:a16="http://schemas.microsoft.com/office/drawing/2014/main" id="{FA4F7D27-BACB-D043-BC34-8D844019A2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0412" y="3023771"/>
            <a:ext cx="4585186" cy="2532575"/>
          </a:xfrm>
          <a:prstGeom prst="rect">
            <a:avLst/>
          </a:prstGeom>
          <a:ln>
            <a:solidFill>
              <a:schemeClr val="accent1"/>
            </a:solidFill>
          </a:ln>
        </p:spPr>
      </p:pic>
      <p:pic>
        <p:nvPicPr>
          <p:cNvPr id="11" name="Picture 10">
            <a:extLst>
              <a:ext uri="{FF2B5EF4-FFF2-40B4-BE49-F238E27FC236}">
                <a16:creationId xmlns:a16="http://schemas.microsoft.com/office/drawing/2014/main" id="{57017C63-212F-284F-8771-6FA13D99C02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47962" y="703510"/>
            <a:ext cx="6692900" cy="1676400"/>
          </a:xfrm>
          <a:prstGeom prst="rect">
            <a:avLst/>
          </a:prstGeom>
          <a:ln>
            <a:solidFill>
              <a:schemeClr val="accent1"/>
            </a:solidFill>
          </a:ln>
        </p:spPr>
      </p:pic>
      <p:pic>
        <p:nvPicPr>
          <p:cNvPr id="13" name="Picture 12">
            <a:extLst>
              <a:ext uri="{FF2B5EF4-FFF2-40B4-BE49-F238E27FC236}">
                <a16:creationId xmlns:a16="http://schemas.microsoft.com/office/drawing/2014/main" id="{57AD728A-0563-DF4E-8FF4-DD279C7A51B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61012" y="2656721"/>
            <a:ext cx="6235699" cy="3642740"/>
          </a:xfrm>
          <a:prstGeom prst="rect">
            <a:avLst/>
          </a:prstGeom>
          <a:ln>
            <a:solidFill>
              <a:schemeClr val="accent1"/>
            </a:solidFill>
          </a:ln>
        </p:spPr>
      </p:pic>
      <p:sp>
        <p:nvSpPr>
          <p:cNvPr id="23" name="Oval 144">
            <a:extLst>
              <a:ext uri="{FF2B5EF4-FFF2-40B4-BE49-F238E27FC236}">
                <a16:creationId xmlns:a16="http://schemas.microsoft.com/office/drawing/2014/main" id="{F034A209-4FCC-3E4A-A332-04228D4131A1}"/>
              </a:ext>
            </a:extLst>
          </p:cNvPr>
          <p:cNvSpPr>
            <a:spLocks noChangeArrowheads="1"/>
          </p:cNvSpPr>
          <p:nvPr/>
        </p:nvSpPr>
        <p:spPr bwMode="blackWhite">
          <a:xfrm>
            <a:off x="1903412" y="74986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4" name="Oval 144">
            <a:extLst>
              <a:ext uri="{FF2B5EF4-FFF2-40B4-BE49-F238E27FC236}">
                <a16:creationId xmlns:a16="http://schemas.microsoft.com/office/drawing/2014/main" id="{07FD5E00-7E7C-0841-AAD0-3B21BB8F2FD7}"/>
              </a:ext>
            </a:extLst>
          </p:cNvPr>
          <p:cNvSpPr>
            <a:spLocks noChangeArrowheads="1"/>
          </p:cNvSpPr>
          <p:nvPr/>
        </p:nvSpPr>
        <p:spPr bwMode="blackWhite">
          <a:xfrm>
            <a:off x="4905618" y="306387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33" name="Oval 144">
            <a:extLst>
              <a:ext uri="{FF2B5EF4-FFF2-40B4-BE49-F238E27FC236}">
                <a16:creationId xmlns:a16="http://schemas.microsoft.com/office/drawing/2014/main" id="{1405F07A-230F-FD47-B4D2-3B4BFB308074}"/>
              </a:ext>
            </a:extLst>
          </p:cNvPr>
          <p:cNvSpPr>
            <a:spLocks noChangeArrowheads="1"/>
          </p:cNvSpPr>
          <p:nvPr/>
        </p:nvSpPr>
        <p:spPr bwMode="blackWhite">
          <a:xfrm>
            <a:off x="9075737" y="69689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34" name="Oval 144">
            <a:extLst>
              <a:ext uri="{FF2B5EF4-FFF2-40B4-BE49-F238E27FC236}">
                <a16:creationId xmlns:a16="http://schemas.microsoft.com/office/drawing/2014/main" id="{DB1B33A8-32A8-844A-888C-8B101F9A515F}"/>
              </a:ext>
            </a:extLst>
          </p:cNvPr>
          <p:cNvSpPr>
            <a:spLocks noChangeArrowheads="1"/>
          </p:cNvSpPr>
          <p:nvPr/>
        </p:nvSpPr>
        <p:spPr bwMode="blackWhite">
          <a:xfrm>
            <a:off x="11288306" y="2656721"/>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406400"/>
            <a:ext cx="10515600" cy="279400"/>
          </a:xfrm>
        </p:spPr>
        <p:txBody>
          <a:bodyPr/>
          <a:lstStyle/>
          <a:p>
            <a:r>
              <a:rPr lang="en-US" b="1" dirty="0"/>
              <a:t>Creating a Line Chart: Steps</a:t>
            </a:r>
          </a:p>
        </p:txBody>
      </p:sp>
      <p:pic>
        <p:nvPicPr>
          <p:cNvPr id="5" name="Picture 4">
            <a:extLst>
              <a:ext uri="{FF2B5EF4-FFF2-40B4-BE49-F238E27FC236}">
                <a16:creationId xmlns:a16="http://schemas.microsoft.com/office/drawing/2014/main" id="{68A89600-AF2D-E34B-8B88-A4DEA059BC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612" y="1193800"/>
            <a:ext cx="4648200" cy="3731787"/>
          </a:xfrm>
          <a:prstGeom prst="rect">
            <a:avLst/>
          </a:prstGeom>
          <a:ln>
            <a:solidFill>
              <a:schemeClr val="accent1"/>
            </a:solidFill>
          </a:ln>
        </p:spPr>
      </p:pic>
      <p:pic>
        <p:nvPicPr>
          <p:cNvPr id="7" name="Picture 6">
            <a:extLst>
              <a:ext uri="{FF2B5EF4-FFF2-40B4-BE49-F238E27FC236}">
                <a16:creationId xmlns:a16="http://schemas.microsoft.com/office/drawing/2014/main" id="{95E12570-CE84-1140-8AF4-B9B72C0D17B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11915" y="914400"/>
            <a:ext cx="6560906" cy="4419600"/>
          </a:xfrm>
          <a:prstGeom prst="rect">
            <a:avLst/>
          </a:prstGeom>
          <a:ln>
            <a:solidFill>
              <a:schemeClr val="accent1"/>
            </a:solidFill>
          </a:ln>
        </p:spPr>
      </p:pic>
      <p:sp>
        <p:nvSpPr>
          <p:cNvPr id="12" name="Oval 144">
            <a:extLst>
              <a:ext uri="{FF2B5EF4-FFF2-40B4-BE49-F238E27FC236}">
                <a16:creationId xmlns:a16="http://schemas.microsoft.com/office/drawing/2014/main" id="{8994D56B-404C-8945-80B9-C2A56D45CFF1}"/>
              </a:ext>
            </a:extLst>
          </p:cNvPr>
          <p:cNvSpPr>
            <a:spLocks noChangeArrowheads="1"/>
          </p:cNvSpPr>
          <p:nvPr/>
        </p:nvSpPr>
        <p:spPr bwMode="blackWhite">
          <a:xfrm>
            <a:off x="3808412" y="101123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
        <p:nvSpPr>
          <p:cNvPr id="14" name="Oval 144">
            <a:extLst>
              <a:ext uri="{FF2B5EF4-FFF2-40B4-BE49-F238E27FC236}">
                <a16:creationId xmlns:a16="http://schemas.microsoft.com/office/drawing/2014/main" id="{73800A22-3054-7544-9609-5A25AD6E04C0}"/>
              </a:ext>
            </a:extLst>
          </p:cNvPr>
          <p:cNvSpPr>
            <a:spLocks noChangeArrowheads="1"/>
          </p:cNvSpPr>
          <p:nvPr/>
        </p:nvSpPr>
        <p:spPr bwMode="blackWhite">
          <a:xfrm>
            <a:off x="10858018" y="73183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6</a:t>
            </a:r>
          </a:p>
        </p:txBody>
      </p:sp>
    </p:spTree>
    <p:extLst>
      <p:ext uri="{BB962C8B-B14F-4D97-AF65-F5344CB8AC3E}">
        <p14:creationId xmlns:p14="http://schemas.microsoft.com/office/powerpoint/2010/main" val="223431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406400"/>
            <a:ext cx="10515600" cy="279400"/>
          </a:xfrm>
        </p:spPr>
        <p:txBody>
          <a:bodyPr/>
          <a:lstStyle/>
          <a:p>
            <a:r>
              <a:rPr lang="en-US" b="1" dirty="0"/>
              <a:t>Altering the Display of a Line Chart</a:t>
            </a:r>
          </a:p>
        </p:txBody>
      </p:sp>
      <p:pic>
        <p:nvPicPr>
          <p:cNvPr id="4" name="Picture 3">
            <a:extLst>
              <a:ext uri="{FF2B5EF4-FFF2-40B4-BE49-F238E27FC236}">
                <a16:creationId xmlns:a16="http://schemas.microsoft.com/office/drawing/2014/main" id="{F93B2E3B-D968-7141-9F83-E177113BFA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012" y="685800"/>
            <a:ext cx="5943600" cy="4073190"/>
          </a:xfrm>
          <a:prstGeom prst="rect">
            <a:avLst/>
          </a:prstGeom>
          <a:ln>
            <a:solidFill>
              <a:srgbClr val="FF0000"/>
            </a:solidFill>
          </a:ln>
        </p:spPr>
      </p:pic>
      <p:pic>
        <p:nvPicPr>
          <p:cNvPr id="8" name="Picture 7">
            <a:extLst>
              <a:ext uri="{FF2B5EF4-FFF2-40B4-BE49-F238E27FC236}">
                <a16:creationId xmlns:a16="http://schemas.microsoft.com/office/drawing/2014/main" id="{C607B162-B557-774A-ABF0-1F3EBA32938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13412" y="2764669"/>
            <a:ext cx="6198263" cy="3421386"/>
          </a:xfrm>
          <a:prstGeom prst="rect">
            <a:avLst/>
          </a:prstGeom>
          <a:ln>
            <a:solidFill>
              <a:srgbClr val="FF0000"/>
            </a:solidFill>
          </a:ln>
        </p:spPr>
      </p:pic>
      <p:sp>
        <p:nvSpPr>
          <p:cNvPr id="11" name="Oval 144">
            <a:extLst>
              <a:ext uri="{FF2B5EF4-FFF2-40B4-BE49-F238E27FC236}">
                <a16:creationId xmlns:a16="http://schemas.microsoft.com/office/drawing/2014/main" id="{2D908BA5-196E-7743-AAB5-B89945963B5D}"/>
              </a:ext>
            </a:extLst>
          </p:cNvPr>
          <p:cNvSpPr>
            <a:spLocks noChangeArrowheads="1"/>
          </p:cNvSpPr>
          <p:nvPr/>
        </p:nvSpPr>
        <p:spPr bwMode="blackWhite">
          <a:xfrm>
            <a:off x="435250" y="411023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3" name="Oval 144">
            <a:extLst>
              <a:ext uri="{FF2B5EF4-FFF2-40B4-BE49-F238E27FC236}">
                <a16:creationId xmlns:a16="http://schemas.microsoft.com/office/drawing/2014/main" id="{0F5987AA-16E6-3346-9137-C02A94AC8AB1}"/>
              </a:ext>
            </a:extLst>
          </p:cNvPr>
          <p:cNvSpPr>
            <a:spLocks noChangeArrowheads="1"/>
          </p:cNvSpPr>
          <p:nvPr/>
        </p:nvSpPr>
        <p:spPr bwMode="blackWhite">
          <a:xfrm>
            <a:off x="9218612" y="253983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extLst>
      <p:ext uri="{BB962C8B-B14F-4D97-AF65-F5344CB8AC3E}">
        <p14:creationId xmlns:p14="http://schemas.microsoft.com/office/powerpoint/2010/main" val="145327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406400"/>
            <a:ext cx="10515600" cy="279400"/>
          </a:xfrm>
        </p:spPr>
        <p:txBody>
          <a:bodyPr/>
          <a:lstStyle/>
          <a:p>
            <a:r>
              <a:rPr lang="en-US" b="1" dirty="0"/>
              <a:t>Creating Charts: Pie Chart</a:t>
            </a:r>
          </a:p>
        </p:txBody>
      </p:sp>
      <p:sp>
        <p:nvSpPr>
          <p:cNvPr id="7" name="Rectangle 6"/>
          <p:cNvSpPr/>
          <p:nvPr/>
        </p:nvSpPr>
        <p:spPr>
          <a:xfrm>
            <a:off x="8246478" y="4967711"/>
            <a:ext cx="3886200" cy="341632"/>
          </a:xfrm>
          <a:prstGeom prst="rect">
            <a:avLst/>
          </a:prstGeom>
        </p:spPr>
        <p:txBody>
          <a:bodyPr wrap="square">
            <a:spAutoFit/>
          </a:bodyPr>
          <a:lstStyle/>
          <a:p>
            <a:pPr>
              <a:lnSpc>
                <a:spcPct val="90000"/>
              </a:lnSpc>
            </a:pPr>
            <a:r>
              <a:rPr lang="en-US" b="1" dirty="0">
                <a:solidFill>
                  <a:srgbClr val="FF0000"/>
                </a:solidFill>
              </a:rPr>
              <a:t>SQL query used for the chart series</a:t>
            </a:r>
          </a:p>
        </p:txBody>
      </p:sp>
      <p:pic>
        <p:nvPicPr>
          <p:cNvPr id="4" name="Picture 3">
            <a:extLst>
              <a:ext uri="{FF2B5EF4-FFF2-40B4-BE49-F238E27FC236}">
                <a16:creationId xmlns:a16="http://schemas.microsoft.com/office/drawing/2014/main" id="{1C6167D5-B297-F742-BE5D-EB899EB132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7712" y="784098"/>
            <a:ext cx="6565900" cy="5289803"/>
          </a:xfrm>
          <a:prstGeom prst="rect">
            <a:avLst/>
          </a:prstGeom>
          <a:ln>
            <a:solidFill>
              <a:schemeClr val="tx1"/>
            </a:solidFill>
          </a:ln>
        </p:spPr>
      </p:pic>
      <p:pic>
        <p:nvPicPr>
          <p:cNvPr id="10" name="Picture 9">
            <a:extLst>
              <a:ext uri="{FF2B5EF4-FFF2-40B4-BE49-F238E27FC236}">
                <a16:creationId xmlns:a16="http://schemas.microsoft.com/office/drawing/2014/main" id="{B3E9D9F6-C2C9-FE46-8B4D-9F6758B2E47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32880" y="2369565"/>
            <a:ext cx="4300332" cy="2247901"/>
          </a:xfrm>
          <a:prstGeom prst="rect">
            <a:avLst/>
          </a:prstGeom>
          <a:ln>
            <a:solidFill>
              <a:schemeClr val="tx1"/>
            </a:solidFill>
          </a:ln>
        </p:spPr>
      </p:pic>
      <p:cxnSp>
        <p:nvCxnSpPr>
          <p:cNvPr id="11" name="Curved Connector 74">
            <a:extLst>
              <a:ext uri="{FF2B5EF4-FFF2-40B4-BE49-F238E27FC236}">
                <a16:creationId xmlns:a16="http://schemas.microsoft.com/office/drawing/2014/main" id="{9E38AB37-59AF-E547-92DB-31B788203F11}"/>
              </a:ext>
            </a:extLst>
          </p:cNvPr>
          <p:cNvCxnSpPr>
            <a:cxnSpLocks noChangeShapeType="1"/>
          </p:cNvCxnSpPr>
          <p:nvPr/>
        </p:nvCxnSpPr>
        <p:spPr bwMode="auto">
          <a:xfrm rot="16200000" flipV="1">
            <a:off x="9694278" y="4480432"/>
            <a:ext cx="533399" cy="457200"/>
          </a:xfrm>
          <a:prstGeom prst="curvedConnector3">
            <a:avLst>
              <a:gd name="adj1" fmla="val 50000"/>
            </a:avLst>
          </a:prstGeom>
          <a:noFill/>
          <a:ln w="28575" algn="ctr">
            <a:solidFill>
              <a:srgbClr val="000000"/>
            </a:solidFill>
            <a:round/>
            <a:headEnd/>
            <a:tailEnd type="triangle" w="lg" len="lg"/>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406400"/>
            <a:ext cx="10668000" cy="279400"/>
          </a:xfrm>
        </p:spPr>
        <p:txBody>
          <a:bodyPr/>
          <a:lstStyle/>
          <a:p>
            <a:r>
              <a:rPr lang="en-US" b="1" dirty="0"/>
              <a:t>Creating a Pie Chart: Steps</a:t>
            </a:r>
          </a:p>
        </p:txBody>
      </p:sp>
      <p:pic>
        <p:nvPicPr>
          <p:cNvPr id="4" name="Picture 3">
            <a:extLst>
              <a:ext uri="{FF2B5EF4-FFF2-40B4-BE49-F238E27FC236}">
                <a16:creationId xmlns:a16="http://schemas.microsoft.com/office/drawing/2014/main" id="{4B2B5B4E-BF08-6B4A-94D2-137B35095D4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4173" y="721895"/>
            <a:ext cx="2082341" cy="1870853"/>
          </a:xfrm>
          <a:prstGeom prst="rect">
            <a:avLst/>
          </a:prstGeom>
          <a:ln>
            <a:solidFill>
              <a:srgbClr val="FF0000"/>
            </a:solidFill>
          </a:ln>
        </p:spPr>
      </p:pic>
      <p:pic>
        <p:nvPicPr>
          <p:cNvPr id="6" name="Picture 5">
            <a:extLst>
              <a:ext uri="{FF2B5EF4-FFF2-40B4-BE49-F238E27FC236}">
                <a16:creationId xmlns:a16="http://schemas.microsoft.com/office/drawing/2014/main" id="{B19D3362-07A4-CD45-A774-1945805F9F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4173" y="3023023"/>
            <a:ext cx="4520741" cy="2484459"/>
          </a:xfrm>
          <a:prstGeom prst="rect">
            <a:avLst/>
          </a:prstGeom>
          <a:ln>
            <a:solidFill>
              <a:srgbClr val="FF0000"/>
            </a:solidFill>
          </a:ln>
        </p:spPr>
      </p:pic>
      <p:pic>
        <p:nvPicPr>
          <p:cNvPr id="20" name="Picture 19">
            <a:extLst>
              <a:ext uri="{FF2B5EF4-FFF2-40B4-BE49-F238E27FC236}">
                <a16:creationId xmlns:a16="http://schemas.microsoft.com/office/drawing/2014/main" id="{CD964262-CF30-4C46-9757-4C2FF7DC92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07595" y="721895"/>
            <a:ext cx="6361741" cy="1650144"/>
          </a:xfrm>
          <a:prstGeom prst="rect">
            <a:avLst/>
          </a:prstGeom>
          <a:ln>
            <a:solidFill>
              <a:srgbClr val="FF0000"/>
            </a:solidFill>
          </a:ln>
        </p:spPr>
      </p:pic>
      <p:pic>
        <p:nvPicPr>
          <p:cNvPr id="22" name="Picture 21">
            <a:extLst>
              <a:ext uri="{FF2B5EF4-FFF2-40B4-BE49-F238E27FC236}">
                <a16:creationId xmlns:a16="http://schemas.microsoft.com/office/drawing/2014/main" id="{4B20F6EF-B224-C24D-BF3C-43816BF81BC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908340" y="2524754"/>
            <a:ext cx="5760996" cy="3790655"/>
          </a:xfrm>
          <a:prstGeom prst="rect">
            <a:avLst/>
          </a:prstGeom>
          <a:ln>
            <a:solidFill>
              <a:srgbClr val="FF0000"/>
            </a:solidFill>
          </a:ln>
        </p:spPr>
      </p:pic>
      <p:sp>
        <p:nvSpPr>
          <p:cNvPr id="24" name="Oval 144">
            <a:extLst>
              <a:ext uri="{FF2B5EF4-FFF2-40B4-BE49-F238E27FC236}">
                <a16:creationId xmlns:a16="http://schemas.microsoft.com/office/drawing/2014/main" id="{1E0E7FFA-09D6-4041-8040-A07977AE0637}"/>
              </a:ext>
            </a:extLst>
          </p:cNvPr>
          <p:cNvSpPr>
            <a:spLocks noChangeArrowheads="1"/>
          </p:cNvSpPr>
          <p:nvPr/>
        </p:nvSpPr>
        <p:spPr bwMode="blackWhite">
          <a:xfrm>
            <a:off x="5759449" y="247859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
        <p:nvSpPr>
          <p:cNvPr id="25" name="Oval 144">
            <a:extLst>
              <a:ext uri="{FF2B5EF4-FFF2-40B4-BE49-F238E27FC236}">
                <a16:creationId xmlns:a16="http://schemas.microsoft.com/office/drawing/2014/main" id="{C2AFF626-6E26-C844-A0E3-DEF45888C360}"/>
              </a:ext>
            </a:extLst>
          </p:cNvPr>
          <p:cNvSpPr>
            <a:spLocks noChangeArrowheads="1"/>
          </p:cNvSpPr>
          <p:nvPr/>
        </p:nvSpPr>
        <p:spPr bwMode="blackWhite">
          <a:xfrm>
            <a:off x="5125032" y="93351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26" name="Oval 144">
            <a:extLst>
              <a:ext uri="{FF2B5EF4-FFF2-40B4-BE49-F238E27FC236}">
                <a16:creationId xmlns:a16="http://schemas.microsoft.com/office/drawing/2014/main" id="{0D0BD6BD-1788-3444-B426-8CDAC6B8E785}"/>
              </a:ext>
            </a:extLst>
          </p:cNvPr>
          <p:cNvSpPr>
            <a:spLocks noChangeArrowheads="1"/>
          </p:cNvSpPr>
          <p:nvPr/>
        </p:nvSpPr>
        <p:spPr bwMode="blackWhite">
          <a:xfrm>
            <a:off x="4187302" y="284046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7" name="Oval 144">
            <a:extLst>
              <a:ext uri="{FF2B5EF4-FFF2-40B4-BE49-F238E27FC236}">
                <a16:creationId xmlns:a16="http://schemas.microsoft.com/office/drawing/2014/main" id="{F5CD4A70-F7FF-9145-A143-40E7AFC443DB}"/>
              </a:ext>
            </a:extLst>
          </p:cNvPr>
          <p:cNvSpPr>
            <a:spLocks noChangeArrowheads="1"/>
          </p:cNvSpPr>
          <p:nvPr/>
        </p:nvSpPr>
        <p:spPr bwMode="blackWhite">
          <a:xfrm>
            <a:off x="2862052" y="92486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406400"/>
            <a:ext cx="10668000" cy="279400"/>
          </a:xfrm>
        </p:spPr>
        <p:txBody>
          <a:bodyPr/>
          <a:lstStyle/>
          <a:p>
            <a:r>
              <a:rPr lang="en-US" b="1" dirty="0"/>
              <a:t>Creating a Pie Chart: Steps</a:t>
            </a:r>
          </a:p>
        </p:txBody>
      </p:sp>
      <p:pic>
        <p:nvPicPr>
          <p:cNvPr id="5" name="Picture 4">
            <a:extLst>
              <a:ext uri="{FF2B5EF4-FFF2-40B4-BE49-F238E27FC236}">
                <a16:creationId xmlns:a16="http://schemas.microsoft.com/office/drawing/2014/main" id="{88D10478-9666-784D-ABA2-CF2083E2B22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5409" y="808037"/>
            <a:ext cx="6647201" cy="5285069"/>
          </a:xfrm>
          <a:prstGeom prst="rect">
            <a:avLst/>
          </a:prstGeom>
          <a:ln>
            <a:solidFill>
              <a:schemeClr val="accent1"/>
            </a:solidFill>
          </a:ln>
        </p:spPr>
      </p:pic>
      <p:pic>
        <p:nvPicPr>
          <p:cNvPr id="10" name="Picture 9">
            <a:extLst>
              <a:ext uri="{FF2B5EF4-FFF2-40B4-BE49-F238E27FC236}">
                <a16:creationId xmlns:a16="http://schemas.microsoft.com/office/drawing/2014/main" id="{832415E5-6309-CA45-8152-34B76F7399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9287" y="748852"/>
            <a:ext cx="6962248" cy="4572000"/>
          </a:xfrm>
          <a:prstGeom prst="rect">
            <a:avLst/>
          </a:prstGeom>
          <a:ln>
            <a:solidFill>
              <a:schemeClr val="accent1"/>
            </a:solidFill>
          </a:ln>
        </p:spPr>
      </p:pic>
      <p:sp>
        <p:nvSpPr>
          <p:cNvPr id="17" name="Oval 144">
            <a:extLst>
              <a:ext uri="{FF2B5EF4-FFF2-40B4-BE49-F238E27FC236}">
                <a16:creationId xmlns:a16="http://schemas.microsoft.com/office/drawing/2014/main" id="{9497B520-820E-704B-BFDB-D5DE6FA08277}"/>
              </a:ext>
            </a:extLst>
          </p:cNvPr>
          <p:cNvSpPr>
            <a:spLocks noChangeArrowheads="1"/>
          </p:cNvSpPr>
          <p:nvPr/>
        </p:nvSpPr>
        <p:spPr bwMode="blackWhite">
          <a:xfrm>
            <a:off x="3243885" y="581969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
        <p:nvSpPr>
          <p:cNvPr id="18" name="Oval 144">
            <a:extLst>
              <a:ext uri="{FF2B5EF4-FFF2-40B4-BE49-F238E27FC236}">
                <a16:creationId xmlns:a16="http://schemas.microsoft.com/office/drawing/2014/main" id="{7D645D4C-D80B-F249-A44A-CFAA6690C0A0}"/>
              </a:ext>
            </a:extLst>
          </p:cNvPr>
          <p:cNvSpPr>
            <a:spLocks noChangeArrowheads="1"/>
          </p:cNvSpPr>
          <p:nvPr/>
        </p:nvSpPr>
        <p:spPr bwMode="blackWhite">
          <a:xfrm>
            <a:off x="10910887" y="56628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6</a:t>
            </a:r>
          </a:p>
        </p:txBody>
      </p:sp>
    </p:spTree>
    <p:extLst>
      <p:ext uri="{BB962C8B-B14F-4D97-AF65-F5344CB8AC3E}">
        <p14:creationId xmlns:p14="http://schemas.microsoft.com/office/powerpoint/2010/main" val="424261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441203" y="3276600"/>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800" b="1" dirty="0"/>
              <a:t>Unit 14: Adding Additional Pages to your</a:t>
            </a:r>
          </a:p>
          <a:p>
            <a:r>
              <a:rPr lang="en-US" sz="4800" b="1" dirty="0"/>
              <a:t>               Application</a:t>
            </a:r>
          </a:p>
        </p:txBody>
      </p:sp>
    </p:spTree>
    <p:extLst>
      <p:ext uri="{BB962C8B-B14F-4D97-AF65-F5344CB8AC3E}">
        <p14:creationId xmlns:p14="http://schemas.microsoft.com/office/powerpoint/2010/main" val="28467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406400"/>
            <a:ext cx="10668000" cy="279400"/>
          </a:xfrm>
        </p:spPr>
        <p:txBody>
          <a:bodyPr/>
          <a:lstStyle/>
          <a:p>
            <a:r>
              <a:rPr lang="en-US" b="1" dirty="0"/>
              <a:t>Altering the Display of a Pie Chart</a:t>
            </a:r>
          </a:p>
        </p:txBody>
      </p:sp>
      <p:pic>
        <p:nvPicPr>
          <p:cNvPr id="9" name="Picture 8">
            <a:extLst>
              <a:ext uri="{FF2B5EF4-FFF2-40B4-BE49-F238E27FC236}">
                <a16:creationId xmlns:a16="http://schemas.microsoft.com/office/drawing/2014/main" id="{571FF00A-23FB-A445-BBDF-3C6190279F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012" y="753552"/>
            <a:ext cx="8315409" cy="4609063"/>
          </a:xfrm>
          <a:prstGeom prst="rect">
            <a:avLst/>
          </a:prstGeom>
          <a:ln>
            <a:solidFill>
              <a:srgbClr val="FF0000"/>
            </a:solidFill>
          </a:ln>
        </p:spPr>
      </p:pic>
      <p:pic>
        <p:nvPicPr>
          <p:cNvPr id="7" name="Picture 6">
            <a:extLst>
              <a:ext uri="{FF2B5EF4-FFF2-40B4-BE49-F238E27FC236}">
                <a16:creationId xmlns:a16="http://schemas.microsoft.com/office/drawing/2014/main" id="{A965B632-62B6-8144-AD07-C192B1FA1C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56612" y="1531480"/>
            <a:ext cx="3428569" cy="4609064"/>
          </a:xfrm>
          <a:prstGeom prst="rect">
            <a:avLst/>
          </a:prstGeom>
          <a:ln>
            <a:solidFill>
              <a:srgbClr val="FF0000"/>
            </a:solidFill>
          </a:ln>
        </p:spPr>
      </p:pic>
      <p:sp>
        <p:nvSpPr>
          <p:cNvPr id="12" name="Rectangle 11">
            <a:extLst>
              <a:ext uri="{FF2B5EF4-FFF2-40B4-BE49-F238E27FC236}">
                <a16:creationId xmlns:a16="http://schemas.microsoft.com/office/drawing/2014/main" id="{8A8F2A28-6DC0-F44D-A04A-C4219EF8EDC2}"/>
              </a:ext>
            </a:extLst>
          </p:cNvPr>
          <p:cNvSpPr/>
          <p:nvPr/>
        </p:nvSpPr>
        <p:spPr>
          <a:xfrm>
            <a:off x="3808412" y="5860669"/>
            <a:ext cx="4267200" cy="590931"/>
          </a:xfrm>
          <a:prstGeom prst="rect">
            <a:avLst/>
          </a:prstGeom>
        </p:spPr>
        <p:txBody>
          <a:bodyPr wrap="square">
            <a:spAutoFit/>
          </a:bodyPr>
          <a:lstStyle/>
          <a:p>
            <a:pPr>
              <a:lnSpc>
                <a:spcPct val="90000"/>
              </a:lnSpc>
            </a:pPr>
            <a:r>
              <a:rPr lang="en-US" b="1" dirty="0">
                <a:solidFill>
                  <a:srgbClr val="000000"/>
                </a:solidFill>
              </a:rPr>
              <a:t>Select the hide and show behavior that is performed when clicking on a legend item</a:t>
            </a:r>
          </a:p>
        </p:txBody>
      </p:sp>
      <p:cxnSp>
        <p:nvCxnSpPr>
          <p:cNvPr id="13" name="Curved Connector 12">
            <a:extLst>
              <a:ext uri="{FF2B5EF4-FFF2-40B4-BE49-F238E27FC236}">
                <a16:creationId xmlns:a16="http://schemas.microsoft.com/office/drawing/2014/main" id="{64452535-C305-114A-914C-5E327F17EA41}"/>
              </a:ext>
            </a:extLst>
          </p:cNvPr>
          <p:cNvCxnSpPr>
            <a:cxnSpLocks/>
          </p:cNvCxnSpPr>
          <p:nvPr/>
        </p:nvCxnSpPr>
        <p:spPr>
          <a:xfrm flipV="1">
            <a:off x="7870490" y="5924196"/>
            <a:ext cx="723900" cy="360503"/>
          </a:xfrm>
          <a:prstGeom prst="curvedConnector3">
            <a:avLst>
              <a:gd name="adj1" fmla="val 50000"/>
            </a:avLst>
          </a:prstGeom>
          <a:ln w="2857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1F958A7D-59A3-F94D-8F96-B2536D00C1D7}"/>
              </a:ext>
            </a:extLst>
          </p:cNvPr>
          <p:cNvCxnSpPr>
            <a:cxnSpLocks/>
          </p:cNvCxnSpPr>
          <p:nvPr/>
        </p:nvCxnSpPr>
        <p:spPr>
          <a:xfrm rot="16200000" flipH="1">
            <a:off x="9213571" y="1529041"/>
            <a:ext cx="1915083" cy="1143000"/>
          </a:xfrm>
          <a:prstGeom prst="curvedConnector3">
            <a:avLst>
              <a:gd name="adj1" fmla="val 50000"/>
            </a:avLst>
          </a:prstGeom>
          <a:ln w="2857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7401403-D314-F54E-AA24-850F2CD85C04}"/>
              </a:ext>
            </a:extLst>
          </p:cNvPr>
          <p:cNvSpPr/>
          <p:nvPr/>
        </p:nvSpPr>
        <p:spPr>
          <a:xfrm>
            <a:off x="8923421" y="671994"/>
            <a:ext cx="3265404" cy="597856"/>
          </a:xfrm>
          <a:prstGeom prst="rect">
            <a:avLst/>
          </a:prstGeom>
        </p:spPr>
        <p:txBody>
          <a:bodyPr wrap="square">
            <a:spAutoFit/>
          </a:bodyPr>
          <a:lstStyle/>
          <a:p>
            <a:pPr>
              <a:lnSpc>
                <a:spcPct val="90000"/>
              </a:lnSpc>
            </a:pPr>
            <a:r>
              <a:rPr lang="en-US" b="1" dirty="0">
                <a:solidFill>
                  <a:srgbClr val="000000"/>
                </a:solidFill>
              </a:rPr>
              <a:t>Specify the effect applied when a pie is selected in the chart</a:t>
            </a:r>
          </a:p>
        </p:txBody>
      </p:sp>
      <p:sp>
        <p:nvSpPr>
          <p:cNvPr id="20" name="Rectangle 19">
            <a:extLst>
              <a:ext uri="{FF2B5EF4-FFF2-40B4-BE49-F238E27FC236}">
                <a16:creationId xmlns:a16="http://schemas.microsoft.com/office/drawing/2014/main" id="{BAC04608-CD2E-6E43-BA70-B1AC0456F53F}"/>
              </a:ext>
            </a:extLst>
          </p:cNvPr>
          <p:cNvSpPr/>
          <p:nvPr/>
        </p:nvSpPr>
        <p:spPr>
          <a:xfrm>
            <a:off x="955717" y="5430367"/>
            <a:ext cx="5324391" cy="590931"/>
          </a:xfrm>
          <a:prstGeom prst="rect">
            <a:avLst/>
          </a:prstGeom>
        </p:spPr>
        <p:txBody>
          <a:bodyPr wrap="square">
            <a:spAutoFit/>
          </a:bodyPr>
          <a:lstStyle/>
          <a:p>
            <a:pPr>
              <a:lnSpc>
                <a:spcPct val="90000"/>
              </a:lnSpc>
            </a:pPr>
            <a:r>
              <a:rPr lang="en-US" b="1" dirty="0">
                <a:solidFill>
                  <a:srgbClr val="000000"/>
                </a:solidFill>
              </a:rPr>
              <a:t>Select the behavior to be applied when hovering over data items on the chart.</a:t>
            </a:r>
          </a:p>
        </p:txBody>
      </p:sp>
      <p:cxnSp>
        <p:nvCxnSpPr>
          <p:cNvPr id="21" name="Curved Connector 20">
            <a:extLst>
              <a:ext uri="{FF2B5EF4-FFF2-40B4-BE49-F238E27FC236}">
                <a16:creationId xmlns:a16="http://schemas.microsoft.com/office/drawing/2014/main" id="{085AE609-F69F-5343-A693-C6CA8AD64D55}"/>
              </a:ext>
            </a:extLst>
          </p:cNvPr>
          <p:cNvCxnSpPr>
            <a:cxnSpLocks/>
          </p:cNvCxnSpPr>
          <p:nvPr/>
        </p:nvCxnSpPr>
        <p:spPr>
          <a:xfrm flipV="1">
            <a:off x="6119498" y="5256096"/>
            <a:ext cx="787557" cy="387309"/>
          </a:xfrm>
          <a:prstGeom prst="curvedConnector3">
            <a:avLst>
              <a:gd name="adj1" fmla="val 50000"/>
            </a:avLst>
          </a:prstGeom>
          <a:ln w="28575">
            <a:solidFill>
              <a:srgbClr val="FF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57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0820400" cy="355600"/>
          </a:xfrm>
        </p:spPr>
        <p:txBody>
          <a:bodyPr/>
          <a:lstStyle/>
          <a:p>
            <a:r>
              <a:rPr lang="en-US" b="1" dirty="0"/>
              <a:t>Creating a Range Chart: Example</a:t>
            </a:r>
          </a:p>
        </p:txBody>
      </p:sp>
      <p:sp>
        <p:nvSpPr>
          <p:cNvPr id="25" name="Rectangle 24"/>
          <p:cNvSpPr/>
          <p:nvPr/>
        </p:nvSpPr>
        <p:spPr>
          <a:xfrm>
            <a:off x="8845317" y="3976191"/>
            <a:ext cx="3048000" cy="341632"/>
          </a:xfrm>
          <a:prstGeom prst="rect">
            <a:avLst/>
          </a:prstGeom>
        </p:spPr>
        <p:txBody>
          <a:bodyPr wrap="square">
            <a:spAutoFit/>
          </a:bodyPr>
          <a:lstStyle/>
          <a:p>
            <a:pPr>
              <a:lnSpc>
                <a:spcPct val="90000"/>
              </a:lnSpc>
            </a:pPr>
            <a:r>
              <a:rPr lang="en-US" b="1" dirty="0">
                <a:solidFill>
                  <a:srgbClr val="000000"/>
                </a:solidFill>
              </a:rPr>
              <a:t>SQL query used for the chart</a:t>
            </a:r>
          </a:p>
        </p:txBody>
      </p:sp>
      <p:pic>
        <p:nvPicPr>
          <p:cNvPr id="4" name="Picture 3">
            <a:extLst>
              <a:ext uri="{FF2B5EF4-FFF2-40B4-BE49-F238E27FC236}">
                <a16:creationId xmlns:a16="http://schemas.microsoft.com/office/drawing/2014/main" id="{9BAF0B14-20B4-4041-904C-2D1A028F664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15795" y="2478396"/>
            <a:ext cx="3869817" cy="1162181"/>
          </a:xfrm>
          <a:prstGeom prst="rect">
            <a:avLst/>
          </a:prstGeom>
          <a:ln>
            <a:solidFill>
              <a:schemeClr val="tx1"/>
            </a:solidFill>
          </a:ln>
        </p:spPr>
      </p:pic>
      <p:pic>
        <p:nvPicPr>
          <p:cNvPr id="6" name="Picture 5">
            <a:extLst>
              <a:ext uri="{FF2B5EF4-FFF2-40B4-BE49-F238E27FC236}">
                <a16:creationId xmlns:a16="http://schemas.microsoft.com/office/drawing/2014/main" id="{E819ED91-57F7-1C4D-A523-2BE1E82AE99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1996" y="1205006"/>
            <a:ext cx="7305016" cy="3937225"/>
          </a:xfrm>
          <a:prstGeom prst="rect">
            <a:avLst/>
          </a:prstGeom>
          <a:ln>
            <a:solidFill>
              <a:schemeClr val="tx1"/>
            </a:solidFill>
          </a:ln>
        </p:spPr>
      </p:pic>
      <p:cxnSp>
        <p:nvCxnSpPr>
          <p:cNvPr id="12" name="Curved Connector 74">
            <a:extLst>
              <a:ext uri="{FF2B5EF4-FFF2-40B4-BE49-F238E27FC236}">
                <a16:creationId xmlns:a16="http://schemas.microsoft.com/office/drawing/2014/main" id="{74A794C5-601E-4B49-8574-59AEE59B4080}"/>
              </a:ext>
            </a:extLst>
          </p:cNvPr>
          <p:cNvCxnSpPr>
            <a:cxnSpLocks noChangeShapeType="1"/>
          </p:cNvCxnSpPr>
          <p:nvPr/>
        </p:nvCxnSpPr>
        <p:spPr bwMode="auto">
          <a:xfrm rot="16200000" flipV="1">
            <a:off x="10780712" y="3480891"/>
            <a:ext cx="533399" cy="457200"/>
          </a:xfrm>
          <a:prstGeom prst="curvedConnector3">
            <a:avLst>
              <a:gd name="adj1" fmla="val 50000"/>
            </a:avLst>
          </a:prstGeom>
          <a:noFill/>
          <a:ln w="28575" algn="ctr">
            <a:solidFill>
              <a:srgbClr val="FF0000"/>
            </a:solidFill>
            <a:round/>
            <a:headEnd/>
            <a:tailEnd type="triangle" w="lg" len="lg"/>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0820400" cy="355600"/>
          </a:xfrm>
        </p:spPr>
        <p:txBody>
          <a:bodyPr/>
          <a:lstStyle/>
          <a:p>
            <a:r>
              <a:rPr lang="en-US" b="1" dirty="0"/>
              <a:t>Creating a Range Chart: Steps</a:t>
            </a:r>
          </a:p>
        </p:txBody>
      </p:sp>
      <p:pic>
        <p:nvPicPr>
          <p:cNvPr id="4" name="Picture 3">
            <a:extLst>
              <a:ext uri="{FF2B5EF4-FFF2-40B4-BE49-F238E27FC236}">
                <a16:creationId xmlns:a16="http://schemas.microsoft.com/office/drawing/2014/main" id="{5C6F4812-DA11-CF44-AC3B-00B11294599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5795" y="762000"/>
            <a:ext cx="1689100" cy="1460500"/>
          </a:xfrm>
          <a:prstGeom prst="rect">
            <a:avLst/>
          </a:prstGeom>
          <a:ln>
            <a:solidFill>
              <a:srgbClr val="FF0000"/>
            </a:solidFill>
          </a:ln>
        </p:spPr>
      </p:pic>
      <p:pic>
        <p:nvPicPr>
          <p:cNvPr id="6" name="Picture 5">
            <a:extLst>
              <a:ext uri="{FF2B5EF4-FFF2-40B4-BE49-F238E27FC236}">
                <a16:creationId xmlns:a16="http://schemas.microsoft.com/office/drawing/2014/main" id="{018EB207-B3E8-7D45-93DD-E3C75D9DC2A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5795" y="2448560"/>
            <a:ext cx="4267200" cy="2596501"/>
          </a:xfrm>
          <a:prstGeom prst="rect">
            <a:avLst/>
          </a:prstGeom>
          <a:ln>
            <a:solidFill>
              <a:srgbClr val="FF0000"/>
            </a:solidFill>
          </a:ln>
        </p:spPr>
      </p:pic>
      <p:pic>
        <p:nvPicPr>
          <p:cNvPr id="10" name="Picture 9">
            <a:extLst>
              <a:ext uri="{FF2B5EF4-FFF2-40B4-BE49-F238E27FC236}">
                <a16:creationId xmlns:a16="http://schemas.microsoft.com/office/drawing/2014/main" id="{D8C8E978-A8D3-BB41-9EAF-894BE4B88F6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167313" y="757274"/>
            <a:ext cx="6476999" cy="1691286"/>
          </a:xfrm>
          <a:prstGeom prst="rect">
            <a:avLst/>
          </a:prstGeom>
          <a:ln>
            <a:solidFill>
              <a:srgbClr val="FF0000"/>
            </a:solidFill>
          </a:ln>
        </p:spPr>
      </p:pic>
      <p:pic>
        <p:nvPicPr>
          <p:cNvPr id="20" name="Picture 19">
            <a:extLst>
              <a:ext uri="{FF2B5EF4-FFF2-40B4-BE49-F238E27FC236}">
                <a16:creationId xmlns:a16="http://schemas.microsoft.com/office/drawing/2014/main" id="{3130164C-B019-9743-B4F9-9793B562392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11763" y="2630046"/>
            <a:ext cx="6476999" cy="3558790"/>
          </a:xfrm>
          <a:prstGeom prst="rect">
            <a:avLst/>
          </a:prstGeom>
          <a:ln>
            <a:solidFill>
              <a:srgbClr val="FF0000"/>
            </a:solidFill>
          </a:ln>
        </p:spPr>
      </p:pic>
      <p:sp>
        <p:nvSpPr>
          <p:cNvPr id="21" name="Oval 144">
            <a:extLst>
              <a:ext uri="{FF2B5EF4-FFF2-40B4-BE49-F238E27FC236}">
                <a16:creationId xmlns:a16="http://schemas.microsoft.com/office/drawing/2014/main" id="{4B52619C-97C6-D043-AE30-1FBED6448E59}"/>
              </a:ext>
            </a:extLst>
          </p:cNvPr>
          <p:cNvSpPr>
            <a:spLocks noChangeArrowheads="1"/>
          </p:cNvSpPr>
          <p:nvPr/>
        </p:nvSpPr>
        <p:spPr bwMode="blackWhite">
          <a:xfrm>
            <a:off x="2152332" y="101472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2" name="Oval 144">
            <a:extLst>
              <a:ext uri="{FF2B5EF4-FFF2-40B4-BE49-F238E27FC236}">
                <a16:creationId xmlns:a16="http://schemas.microsoft.com/office/drawing/2014/main" id="{DC2B7DD8-C723-5645-9C83-71DBC87F55F3}"/>
              </a:ext>
            </a:extLst>
          </p:cNvPr>
          <p:cNvSpPr>
            <a:spLocks noChangeArrowheads="1"/>
          </p:cNvSpPr>
          <p:nvPr/>
        </p:nvSpPr>
        <p:spPr bwMode="blackWhite">
          <a:xfrm>
            <a:off x="3294698" y="220939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3" name="Oval 144">
            <a:extLst>
              <a:ext uri="{FF2B5EF4-FFF2-40B4-BE49-F238E27FC236}">
                <a16:creationId xmlns:a16="http://schemas.microsoft.com/office/drawing/2014/main" id="{CF166D8A-8ED2-E54F-85AA-A5E02EA171F5}"/>
              </a:ext>
            </a:extLst>
          </p:cNvPr>
          <p:cNvSpPr>
            <a:spLocks noChangeArrowheads="1"/>
          </p:cNvSpPr>
          <p:nvPr/>
        </p:nvSpPr>
        <p:spPr bwMode="blackWhite">
          <a:xfrm>
            <a:off x="4983162" y="111287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24" name="Oval 144">
            <a:extLst>
              <a:ext uri="{FF2B5EF4-FFF2-40B4-BE49-F238E27FC236}">
                <a16:creationId xmlns:a16="http://schemas.microsoft.com/office/drawing/2014/main" id="{E89D3C98-BB93-ED4D-8616-2A4CF134B85C}"/>
              </a:ext>
            </a:extLst>
          </p:cNvPr>
          <p:cNvSpPr>
            <a:spLocks noChangeArrowheads="1"/>
          </p:cNvSpPr>
          <p:nvPr/>
        </p:nvSpPr>
        <p:spPr bwMode="blackWhite">
          <a:xfrm>
            <a:off x="11461749" y="356424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0820400" cy="355600"/>
          </a:xfrm>
        </p:spPr>
        <p:txBody>
          <a:bodyPr/>
          <a:lstStyle/>
          <a:p>
            <a:r>
              <a:rPr lang="en-US" b="1" dirty="0"/>
              <a:t>Creating a Range Chart: Steps</a:t>
            </a:r>
          </a:p>
        </p:txBody>
      </p:sp>
      <p:pic>
        <p:nvPicPr>
          <p:cNvPr id="4" name="Picture 3">
            <a:extLst>
              <a:ext uri="{FF2B5EF4-FFF2-40B4-BE49-F238E27FC236}">
                <a16:creationId xmlns:a16="http://schemas.microsoft.com/office/drawing/2014/main" id="{B92EB350-8AE8-EC46-99FC-390718CB19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4212" y="1524000"/>
            <a:ext cx="6926949" cy="4563909"/>
          </a:xfrm>
          <a:prstGeom prst="rect">
            <a:avLst/>
          </a:prstGeom>
          <a:ln>
            <a:solidFill>
              <a:srgbClr val="FF0000"/>
            </a:solidFill>
          </a:ln>
        </p:spPr>
      </p:pic>
      <p:pic>
        <p:nvPicPr>
          <p:cNvPr id="6" name="Picture 5">
            <a:extLst>
              <a:ext uri="{FF2B5EF4-FFF2-40B4-BE49-F238E27FC236}">
                <a16:creationId xmlns:a16="http://schemas.microsoft.com/office/drawing/2014/main" id="{449311BB-3000-C54F-952B-CD50374A1F8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08612" y="792480"/>
            <a:ext cx="6428948" cy="4335310"/>
          </a:xfrm>
          <a:prstGeom prst="rect">
            <a:avLst/>
          </a:prstGeom>
          <a:ln>
            <a:solidFill>
              <a:srgbClr val="FF0000"/>
            </a:solidFill>
          </a:ln>
        </p:spPr>
      </p:pic>
      <p:sp>
        <p:nvSpPr>
          <p:cNvPr id="7" name="Oval 144">
            <a:extLst>
              <a:ext uri="{FF2B5EF4-FFF2-40B4-BE49-F238E27FC236}">
                <a16:creationId xmlns:a16="http://schemas.microsoft.com/office/drawing/2014/main" id="{C97112E4-2FF2-1248-B289-16D99AC76C43}"/>
              </a:ext>
            </a:extLst>
          </p:cNvPr>
          <p:cNvSpPr>
            <a:spLocks noChangeArrowheads="1"/>
          </p:cNvSpPr>
          <p:nvPr/>
        </p:nvSpPr>
        <p:spPr bwMode="blackWhite">
          <a:xfrm>
            <a:off x="10910887" y="56628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6</a:t>
            </a:r>
          </a:p>
        </p:txBody>
      </p:sp>
      <p:sp>
        <p:nvSpPr>
          <p:cNvPr id="8" name="Oval 144">
            <a:extLst>
              <a:ext uri="{FF2B5EF4-FFF2-40B4-BE49-F238E27FC236}">
                <a16:creationId xmlns:a16="http://schemas.microsoft.com/office/drawing/2014/main" id="{4B6337E9-A293-2047-8F3E-C95ADEC27B2D}"/>
              </a:ext>
            </a:extLst>
          </p:cNvPr>
          <p:cNvSpPr>
            <a:spLocks noChangeArrowheads="1"/>
          </p:cNvSpPr>
          <p:nvPr/>
        </p:nvSpPr>
        <p:spPr bwMode="blackWhite">
          <a:xfrm>
            <a:off x="1751012" y="134143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Tree>
    <p:extLst>
      <p:ext uri="{BB962C8B-B14F-4D97-AF65-F5344CB8AC3E}">
        <p14:creationId xmlns:p14="http://schemas.microsoft.com/office/powerpoint/2010/main" val="318992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0820400" cy="355600"/>
          </a:xfrm>
        </p:spPr>
        <p:txBody>
          <a:bodyPr/>
          <a:lstStyle/>
          <a:p>
            <a:r>
              <a:rPr lang="en-US" b="1" dirty="0"/>
              <a:t>Customizing the Display of a Range Chart</a:t>
            </a:r>
          </a:p>
        </p:txBody>
      </p:sp>
      <p:pic>
        <p:nvPicPr>
          <p:cNvPr id="5" name="Picture 4">
            <a:extLst>
              <a:ext uri="{FF2B5EF4-FFF2-40B4-BE49-F238E27FC236}">
                <a16:creationId xmlns:a16="http://schemas.microsoft.com/office/drawing/2014/main" id="{87015486-E92B-FB4C-801E-84EB35FB97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612" y="1441667"/>
            <a:ext cx="7239000" cy="3974665"/>
          </a:xfrm>
          <a:prstGeom prst="rect">
            <a:avLst/>
          </a:prstGeom>
          <a:ln>
            <a:solidFill>
              <a:schemeClr val="tx1"/>
            </a:solidFill>
          </a:ln>
        </p:spPr>
      </p:pic>
      <p:pic>
        <p:nvPicPr>
          <p:cNvPr id="10" name="Picture 9">
            <a:extLst>
              <a:ext uri="{FF2B5EF4-FFF2-40B4-BE49-F238E27FC236}">
                <a16:creationId xmlns:a16="http://schemas.microsoft.com/office/drawing/2014/main" id="{53CA1FF4-3690-DA43-83F3-7BC5C5C86F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23212" y="1441667"/>
            <a:ext cx="3985110" cy="2489198"/>
          </a:xfrm>
          <a:prstGeom prst="rect">
            <a:avLst/>
          </a:prstGeom>
          <a:ln>
            <a:solidFill>
              <a:schemeClr val="tx1"/>
            </a:solidFill>
          </a:ln>
        </p:spPr>
      </p:pic>
      <p:sp>
        <p:nvSpPr>
          <p:cNvPr id="11" name="Oval 144">
            <a:extLst>
              <a:ext uri="{FF2B5EF4-FFF2-40B4-BE49-F238E27FC236}">
                <a16:creationId xmlns:a16="http://schemas.microsoft.com/office/drawing/2014/main" id="{4F9F822B-DDFD-F640-B8E2-2819E868119C}"/>
              </a:ext>
            </a:extLst>
          </p:cNvPr>
          <p:cNvSpPr>
            <a:spLocks noChangeArrowheads="1"/>
          </p:cNvSpPr>
          <p:nvPr/>
        </p:nvSpPr>
        <p:spPr bwMode="blackWhite">
          <a:xfrm>
            <a:off x="3275012" y="523376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2" name="Oval 144">
            <a:extLst>
              <a:ext uri="{FF2B5EF4-FFF2-40B4-BE49-F238E27FC236}">
                <a16:creationId xmlns:a16="http://schemas.microsoft.com/office/drawing/2014/main" id="{00D9E4B9-47F1-3D4A-B86C-72B014C1D977}"/>
              </a:ext>
            </a:extLst>
          </p:cNvPr>
          <p:cNvSpPr>
            <a:spLocks noChangeArrowheads="1"/>
          </p:cNvSpPr>
          <p:nvPr/>
        </p:nvSpPr>
        <p:spPr bwMode="blackWhite">
          <a:xfrm>
            <a:off x="9550642" y="125910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extLst>
      <p:ext uri="{BB962C8B-B14F-4D97-AF65-F5344CB8AC3E}">
        <p14:creationId xmlns:p14="http://schemas.microsoft.com/office/powerpoint/2010/main" val="320424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0820400" cy="355600"/>
          </a:xfrm>
        </p:spPr>
        <p:txBody>
          <a:bodyPr/>
          <a:lstStyle/>
          <a:p>
            <a:r>
              <a:rPr lang="en-US" b="1" dirty="0"/>
              <a:t>Creating Calendars</a:t>
            </a:r>
          </a:p>
        </p:txBody>
      </p:sp>
      <p:sp>
        <p:nvSpPr>
          <p:cNvPr id="6" name="Content Placeholder 7"/>
          <p:cNvSpPr>
            <a:spLocks noGrp="1"/>
          </p:cNvSpPr>
          <p:nvPr>
            <p:ph idx="1"/>
          </p:nvPr>
        </p:nvSpPr>
        <p:spPr>
          <a:xfrm>
            <a:off x="531151" y="1066800"/>
            <a:ext cx="11126522" cy="4876800"/>
          </a:xfrm>
        </p:spPr>
        <p:txBody>
          <a:bodyPr/>
          <a:lstStyle/>
          <a:p>
            <a:pPr lvl="1">
              <a:buClr>
                <a:schemeClr val="accent1"/>
              </a:buClr>
              <a:buFont typeface="Arial"/>
              <a:buChar char="•"/>
            </a:pPr>
            <a:r>
              <a:rPr lang="en-US" sz="2800" dirty="0">
                <a:solidFill>
                  <a:srgbClr val="000000"/>
                </a:solidFill>
              </a:rPr>
              <a:t>Oracle Application Express has an integrated calendaring component</a:t>
            </a:r>
          </a:p>
          <a:p>
            <a:pPr lvl="1">
              <a:buClr>
                <a:schemeClr val="accent1"/>
              </a:buClr>
              <a:buFont typeface="Arial"/>
              <a:buChar char="•"/>
            </a:pPr>
            <a:r>
              <a:rPr lang="en-US" sz="2800" dirty="0">
                <a:solidFill>
                  <a:srgbClr val="000000"/>
                </a:solidFill>
              </a:rPr>
              <a:t>Calendars in APEX are based on a table or SQL query you provide</a:t>
            </a:r>
            <a:endParaRPr lang="en-US" dirty="0">
              <a:solidFill>
                <a:srgbClr val="000000"/>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pic>
        <p:nvPicPr>
          <p:cNvPr id="4" name="Picture 3">
            <a:extLst>
              <a:ext uri="{FF2B5EF4-FFF2-40B4-BE49-F238E27FC236}">
                <a16:creationId xmlns:a16="http://schemas.microsoft.com/office/drawing/2014/main" id="{6503F9AC-44F7-4A4E-B92F-48E3165574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4412" y="1995422"/>
            <a:ext cx="8732913" cy="4252978"/>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0820400" cy="355600"/>
          </a:xfrm>
        </p:spPr>
        <p:txBody>
          <a:bodyPr/>
          <a:lstStyle/>
          <a:p>
            <a:r>
              <a:rPr lang="en-US" b="1" dirty="0"/>
              <a:t>Creating a Calendar</a:t>
            </a:r>
          </a:p>
        </p:txBody>
      </p:sp>
      <p:pic>
        <p:nvPicPr>
          <p:cNvPr id="4" name="Picture 3">
            <a:extLst>
              <a:ext uri="{FF2B5EF4-FFF2-40B4-BE49-F238E27FC236}">
                <a16:creationId xmlns:a16="http://schemas.microsoft.com/office/drawing/2014/main" id="{C866C737-A1E1-7A41-AC19-4C83B988DA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612" y="794657"/>
            <a:ext cx="6235700" cy="2933504"/>
          </a:xfrm>
          <a:prstGeom prst="rect">
            <a:avLst/>
          </a:prstGeom>
          <a:ln>
            <a:solidFill>
              <a:schemeClr val="accent1"/>
            </a:solidFill>
          </a:ln>
        </p:spPr>
      </p:pic>
      <p:pic>
        <p:nvPicPr>
          <p:cNvPr id="6" name="Picture 5">
            <a:extLst>
              <a:ext uri="{FF2B5EF4-FFF2-40B4-BE49-F238E27FC236}">
                <a16:creationId xmlns:a16="http://schemas.microsoft.com/office/drawing/2014/main" id="{236AA3BF-64B7-3842-A869-DBE0CAB68E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81938" y="1143000"/>
            <a:ext cx="5105400" cy="3712072"/>
          </a:xfrm>
          <a:prstGeom prst="rect">
            <a:avLst/>
          </a:prstGeom>
          <a:ln>
            <a:solidFill>
              <a:schemeClr val="accent1"/>
            </a:solidFill>
          </a:ln>
        </p:spPr>
      </p:pic>
      <p:pic>
        <p:nvPicPr>
          <p:cNvPr id="8" name="Picture 7">
            <a:extLst>
              <a:ext uri="{FF2B5EF4-FFF2-40B4-BE49-F238E27FC236}">
                <a16:creationId xmlns:a16="http://schemas.microsoft.com/office/drawing/2014/main" id="{183186AE-D9E3-3942-8CFD-FCE5DD7BE2A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1487" y="4236130"/>
            <a:ext cx="6083525" cy="1963087"/>
          </a:xfrm>
          <a:prstGeom prst="rect">
            <a:avLst/>
          </a:prstGeom>
          <a:ln>
            <a:solidFill>
              <a:schemeClr val="accent1"/>
            </a:solidFill>
          </a:ln>
        </p:spPr>
      </p:pic>
      <p:sp>
        <p:nvSpPr>
          <p:cNvPr id="19" name="Oval 144">
            <a:extLst>
              <a:ext uri="{FF2B5EF4-FFF2-40B4-BE49-F238E27FC236}">
                <a16:creationId xmlns:a16="http://schemas.microsoft.com/office/drawing/2014/main" id="{DE026F55-90B8-E94B-8312-220EB0D7ACDB}"/>
              </a:ext>
            </a:extLst>
          </p:cNvPr>
          <p:cNvSpPr>
            <a:spLocks noChangeArrowheads="1"/>
          </p:cNvSpPr>
          <p:nvPr/>
        </p:nvSpPr>
        <p:spPr bwMode="blackWhite">
          <a:xfrm>
            <a:off x="2903650" y="405356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20" name="Oval 144">
            <a:extLst>
              <a:ext uri="{FF2B5EF4-FFF2-40B4-BE49-F238E27FC236}">
                <a16:creationId xmlns:a16="http://schemas.microsoft.com/office/drawing/2014/main" id="{5B8EF49F-24C7-7E43-8CE1-57A5AA8C8FEB}"/>
              </a:ext>
            </a:extLst>
          </p:cNvPr>
          <p:cNvSpPr>
            <a:spLocks noChangeArrowheads="1"/>
          </p:cNvSpPr>
          <p:nvPr/>
        </p:nvSpPr>
        <p:spPr bwMode="blackWhite">
          <a:xfrm>
            <a:off x="8953612" y="467250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1" name="Oval 144">
            <a:extLst>
              <a:ext uri="{FF2B5EF4-FFF2-40B4-BE49-F238E27FC236}">
                <a16:creationId xmlns:a16="http://schemas.microsoft.com/office/drawing/2014/main" id="{ABDDED8F-02AE-524D-8E6C-A46E066F1E38}"/>
              </a:ext>
            </a:extLst>
          </p:cNvPr>
          <p:cNvSpPr>
            <a:spLocks noChangeArrowheads="1"/>
          </p:cNvSpPr>
          <p:nvPr/>
        </p:nvSpPr>
        <p:spPr bwMode="blackWhite">
          <a:xfrm>
            <a:off x="5256212" y="51208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0820400" cy="355600"/>
          </a:xfrm>
        </p:spPr>
        <p:txBody>
          <a:bodyPr/>
          <a:lstStyle/>
          <a:p>
            <a:r>
              <a:rPr lang="en-US" b="1" dirty="0"/>
              <a:t>Creating a Calendar</a:t>
            </a:r>
          </a:p>
        </p:txBody>
      </p:sp>
      <p:pic>
        <p:nvPicPr>
          <p:cNvPr id="4" name="Picture 3">
            <a:extLst>
              <a:ext uri="{FF2B5EF4-FFF2-40B4-BE49-F238E27FC236}">
                <a16:creationId xmlns:a16="http://schemas.microsoft.com/office/drawing/2014/main" id="{42B9C90B-8916-C147-ABDE-826959A6FA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6681" y="772886"/>
            <a:ext cx="5943600" cy="4446241"/>
          </a:xfrm>
          <a:prstGeom prst="rect">
            <a:avLst/>
          </a:prstGeom>
          <a:ln>
            <a:solidFill>
              <a:schemeClr val="accent1"/>
            </a:solidFill>
          </a:ln>
        </p:spPr>
      </p:pic>
      <p:pic>
        <p:nvPicPr>
          <p:cNvPr id="6" name="Picture 5">
            <a:extLst>
              <a:ext uri="{FF2B5EF4-FFF2-40B4-BE49-F238E27FC236}">
                <a16:creationId xmlns:a16="http://schemas.microsoft.com/office/drawing/2014/main" id="{64BBA2B7-2BA6-894C-9152-974D72295A2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7812" y="746686"/>
            <a:ext cx="5271863" cy="4472441"/>
          </a:xfrm>
          <a:prstGeom prst="rect">
            <a:avLst/>
          </a:prstGeom>
          <a:ln>
            <a:solidFill>
              <a:schemeClr val="accent1"/>
            </a:solidFill>
          </a:ln>
        </p:spPr>
      </p:pic>
      <p:sp>
        <p:nvSpPr>
          <p:cNvPr id="19" name="Oval 144">
            <a:extLst>
              <a:ext uri="{FF2B5EF4-FFF2-40B4-BE49-F238E27FC236}">
                <a16:creationId xmlns:a16="http://schemas.microsoft.com/office/drawing/2014/main" id="{DC371CFE-E86F-354E-85A1-79C413318263}"/>
              </a:ext>
            </a:extLst>
          </p:cNvPr>
          <p:cNvSpPr>
            <a:spLocks noChangeArrowheads="1"/>
          </p:cNvSpPr>
          <p:nvPr/>
        </p:nvSpPr>
        <p:spPr bwMode="blackWhite">
          <a:xfrm>
            <a:off x="2994025" y="503656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
        <p:nvSpPr>
          <p:cNvPr id="20" name="Oval 144">
            <a:extLst>
              <a:ext uri="{FF2B5EF4-FFF2-40B4-BE49-F238E27FC236}">
                <a16:creationId xmlns:a16="http://schemas.microsoft.com/office/drawing/2014/main" id="{7162403C-A3F6-4B4C-A09E-2BDBCCBCE2A9}"/>
              </a:ext>
            </a:extLst>
          </p:cNvPr>
          <p:cNvSpPr>
            <a:spLocks noChangeArrowheads="1"/>
          </p:cNvSpPr>
          <p:nvPr/>
        </p:nvSpPr>
        <p:spPr bwMode="blackWhite">
          <a:xfrm>
            <a:off x="9153751" y="5036563"/>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Tree>
    <p:extLst>
      <p:ext uri="{BB962C8B-B14F-4D97-AF65-F5344CB8AC3E}">
        <p14:creationId xmlns:p14="http://schemas.microsoft.com/office/powerpoint/2010/main" val="8072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0820400" cy="355600"/>
          </a:xfrm>
        </p:spPr>
        <p:txBody>
          <a:bodyPr/>
          <a:lstStyle/>
          <a:p>
            <a:r>
              <a:rPr lang="en-US" b="1" dirty="0"/>
              <a:t>Editing Calendar Attributes in Property Editor</a:t>
            </a:r>
          </a:p>
        </p:txBody>
      </p:sp>
      <p:pic>
        <p:nvPicPr>
          <p:cNvPr id="4" name="Picture 3">
            <a:extLst>
              <a:ext uri="{FF2B5EF4-FFF2-40B4-BE49-F238E27FC236}">
                <a16:creationId xmlns:a16="http://schemas.microsoft.com/office/drawing/2014/main" id="{D4A9B26C-5082-2346-8EEB-BE2B15CDE6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0968" y="1139963"/>
            <a:ext cx="7449840" cy="4681268"/>
          </a:xfrm>
          <a:prstGeom prst="rect">
            <a:avLst/>
          </a:prstGeom>
          <a:ln>
            <a:solidFill>
              <a:schemeClr val="accent1"/>
            </a:solidFill>
          </a:ln>
        </p:spPr>
      </p:pic>
      <p:pic>
        <p:nvPicPr>
          <p:cNvPr id="6" name="Picture 5">
            <a:extLst>
              <a:ext uri="{FF2B5EF4-FFF2-40B4-BE49-F238E27FC236}">
                <a16:creationId xmlns:a16="http://schemas.microsoft.com/office/drawing/2014/main" id="{218C518E-35A9-0344-B90C-1953CB3DA1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91253" y="653145"/>
            <a:ext cx="3825136" cy="2502495"/>
          </a:xfrm>
          <a:prstGeom prst="rect">
            <a:avLst/>
          </a:prstGeom>
          <a:ln>
            <a:solidFill>
              <a:schemeClr val="accent1"/>
            </a:solidFill>
          </a:ln>
        </p:spPr>
      </p:pic>
      <p:pic>
        <p:nvPicPr>
          <p:cNvPr id="8" name="Picture 7">
            <a:extLst>
              <a:ext uri="{FF2B5EF4-FFF2-40B4-BE49-F238E27FC236}">
                <a16:creationId xmlns:a16="http://schemas.microsoft.com/office/drawing/2014/main" id="{99CBBEC9-AAB2-AF40-B536-99D82CAC456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447" y="3347291"/>
            <a:ext cx="3806942" cy="3059017"/>
          </a:xfrm>
          <a:prstGeom prst="rect">
            <a:avLst/>
          </a:prstGeom>
          <a:ln>
            <a:solidFill>
              <a:schemeClr val="accent1"/>
            </a:solidFill>
          </a:ln>
        </p:spPr>
      </p:pic>
      <p:cxnSp>
        <p:nvCxnSpPr>
          <p:cNvPr id="17" name="Straight Arrow Connector 5">
            <a:extLst>
              <a:ext uri="{FF2B5EF4-FFF2-40B4-BE49-F238E27FC236}">
                <a16:creationId xmlns:a16="http://schemas.microsoft.com/office/drawing/2014/main" id="{6F1B8AEE-21B3-7648-98F3-3276BCE3ACD4}"/>
              </a:ext>
            </a:extLst>
          </p:cNvPr>
          <p:cNvCxnSpPr>
            <a:cxnSpLocks noChangeShapeType="1"/>
          </p:cNvCxnSpPr>
          <p:nvPr/>
        </p:nvCxnSpPr>
        <p:spPr bwMode="auto">
          <a:xfrm flipV="1">
            <a:off x="7085012" y="2895600"/>
            <a:ext cx="0" cy="2514600"/>
          </a:xfrm>
          <a:prstGeom prst="straightConnector1">
            <a:avLst/>
          </a:prstGeom>
          <a:noFill/>
          <a:ln w="28575" algn="ctr">
            <a:solidFill>
              <a:schemeClr val="accent1"/>
            </a:solidFill>
            <a:round/>
            <a:headEnd/>
            <a:tailEnd type="none" w="lg" len="lg"/>
          </a:ln>
        </p:spPr>
      </p:cxnSp>
      <p:cxnSp>
        <p:nvCxnSpPr>
          <p:cNvPr id="18" name="Straight Arrow Connector 5">
            <a:extLst>
              <a:ext uri="{FF2B5EF4-FFF2-40B4-BE49-F238E27FC236}">
                <a16:creationId xmlns:a16="http://schemas.microsoft.com/office/drawing/2014/main" id="{C77FC4E8-F76A-A448-B8F5-951DDC4CE6D0}"/>
              </a:ext>
            </a:extLst>
          </p:cNvPr>
          <p:cNvCxnSpPr>
            <a:cxnSpLocks noChangeShapeType="1"/>
          </p:cNvCxnSpPr>
          <p:nvPr/>
        </p:nvCxnSpPr>
        <p:spPr bwMode="auto">
          <a:xfrm>
            <a:off x="7085012" y="2895600"/>
            <a:ext cx="1447796" cy="0"/>
          </a:xfrm>
          <a:prstGeom prst="straightConnector1">
            <a:avLst/>
          </a:prstGeom>
          <a:noFill/>
          <a:ln w="28575" algn="ctr">
            <a:solidFill>
              <a:schemeClr val="accent1"/>
            </a:solidFill>
            <a:round/>
            <a:headEnd/>
            <a:tailEnd type="triangle" w="lg" len="lg"/>
          </a:ln>
        </p:spPr>
      </p:cxnSp>
      <p:cxnSp>
        <p:nvCxnSpPr>
          <p:cNvPr id="22" name="Straight Arrow Connector 5">
            <a:extLst>
              <a:ext uri="{FF2B5EF4-FFF2-40B4-BE49-F238E27FC236}">
                <a16:creationId xmlns:a16="http://schemas.microsoft.com/office/drawing/2014/main" id="{97D6A91D-39F5-D045-8EC5-9FCB96F7CAB4}"/>
              </a:ext>
            </a:extLst>
          </p:cNvPr>
          <p:cNvCxnSpPr>
            <a:cxnSpLocks noChangeShapeType="1"/>
          </p:cNvCxnSpPr>
          <p:nvPr/>
        </p:nvCxnSpPr>
        <p:spPr bwMode="auto">
          <a:xfrm>
            <a:off x="7085012" y="6172200"/>
            <a:ext cx="1676400" cy="0"/>
          </a:xfrm>
          <a:prstGeom prst="straightConnector1">
            <a:avLst/>
          </a:prstGeom>
          <a:noFill/>
          <a:ln w="28575" algn="ctr">
            <a:solidFill>
              <a:schemeClr val="accent1"/>
            </a:solidFill>
            <a:round/>
            <a:headEnd/>
            <a:tailEnd type="triangle" w="lg" len="lg"/>
          </a:ln>
        </p:spPr>
      </p:cxnSp>
      <p:cxnSp>
        <p:nvCxnSpPr>
          <p:cNvPr id="27" name="Straight Arrow Connector 5">
            <a:extLst>
              <a:ext uri="{FF2B5EF4-FFF2-40B4-BE49-F238E27FC236}">
                <a16:creationId xmlns:a16="http://schemas.microsoft.com/office/drawing/2014/main" id="{612DCD23-47C7-1349-B757-5DAC15DF2ED3}"/>
              </a:ext>
            </a:extLst>
          </p:cNvPr>
          <p:cNvCxnSpPr>
            <a:cxnSpLocks noChangeShapeType="1"/>
          </p:cNvCxnSpPr>
          <p:nvPr/>
        </p:nvCxnSpPr>
        <p:spPr bwMode="auto">
          <a:xfrm flipV="1">
            <a:off x="7085012" y="5638800"/>
            <a:ext cx="0" cy="533400"/>
          </a:xfrm>
          <a:prstGeom prst="straightConnector1">
            <a:avLst/>
          </a:prstGeom>
          <a:noFill/>
          <a:ln w="28575" algn="ctr">
            <a:solidFill>
              <a:schemeClr val="accent1"/>
            </a:solidFill>
            <a:round/>
            <a:headEnd/>
            <a:tailEnd type="none" w="lg" len="lg"/>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0820400" cy="355600"/>
          </a:xfrm>
        </p:spPr>
        <p:txBody>
          <a:bodyPr/>
          <a:lstStyle/>
          <a:p>
            <a:r>
              <a:rPr lang="en-US" b="1" dirty="0"/>
              <a:t>Enabling the Dragging and Dropping of Data: Example</a:t>
            </a:r>
          </a:p>
        </p:txBody>
      </p:sp>
      <p:pic>
        <p:nvPicPr>
          <p:cNvPr id="13" name="Picture 12">
            <a:extLst>
              <a:ext uri="{FF2B5EF4-FFF2-40B4-BE49-F238E27FC236}">
                <a16:creationId xmlns:a16="http://schemas.microsoft.com/office/drawing/2014/main" id="{6EAB8DF9-C946-F748-9DD2-4E46CF1262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612" y="686988"/>
            <a:ext cx="6276739" cy="3350421"/>
          </a:xfrm>
          <a:prstGeom prst="rect">
            <a:avLst/>
          </a:prstGeom>
          <a:ln>
            <a:solidFill>
              <a:schemeClr val="accent1"/>
            </a:solidFill>
          </a:ln>
        </p:spPr>
      </p:pic>
      <p:pic>
        <p:nvPicPr>
          <p:cNvPr id="16" name="Picture 15">
            <a:extLst>
              <a:ext uri="{FF2B5EF4-FFF2-40B4-BE49-F238E27FC236}">
                <a16:creationId xmlns:a16="http://schemas.microsoft.com/office/drawing/2014/main" id="{AD3A185E-B5DB-5440-91CA-F3FE9BD32F1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69023" y="3086097"/>
            <a:ext cx="6064190" cy="3279053"/>
          </a:xfrm>
          <a:prstGeom prst="rect">
            <a:avLst/>
          </a:prstGeom>
          <a:ln>
            <a:solidFill>
              <a:schemeClr val="accent1"/>
            </a:solidFill>
          </a:ln>
        </p:spPr>
      </p:pic>
      <p:sp>
        <p:nvSpPr>
          <p:cNvPr id="17" name="Rectangle 16">
            <a:extLst>
              <a:ext uri="{FF2B5EF4-FFF2-40B4-BE49-F238E27FC236}">
                <a16:creationId xmlns:a16="http://schemas.microsoft.com/office/drawing/2014/main" id="{8A093522-58ED-8741-92C7-47FECC9B4BB5}"/>
              </a:ext>
            </a:extLst>
          </p:cNvPr>
          <p:cNvSpPr/>
          <p:nvPr/>
        </p:nvSpPr>
        <p:spPr>
          <a:xfrm>
            <a:off x="6732351" y="1732936"/>
            <a:ext cx="2286000" cy="341632"/>
          </a:xfrm>
          <a:prstGeom prst="rect">
            <a:avLst/>
          </a:prstGeom>
        </p:spPr>
        <p:txBody>
          <a:bodyPr wrap="square">
            <a:spAutoFit/>
          </a:bodyPr>
          <a:lstStyle/>
          <a:p>
            <a:pPr>
              <a:lnSpc>
                <a:spcPct val="90000"/>
              </a:lnSpc>
            </a:pPr>
            <a:r>
              <a:rPr lang="en-US" b="1" dirty="0">
                <a:solidFill>
                  <a:schemeClr val="accent3"/>
                </a:solidFill>
              </a:rPr>
              <a:t>Drag and drop</a:t>
            </a:r>
          </a:p>
        </p:txBody>
      </p:sp>
      <p:cxnSp>
        <p:nvCxnSpPr>
          <p:cNvPr id="19" name="Straight Arrow Connector 5">
            <a:extLst>
              <a:ext uri="{FF2B5EF4-FFF2-40B4-BE49-F238E27FC236}">
                <a16:creationId xmlns:a16="http://schemas.microsoft.com/office/drawing/2014/main" id="{9B3E35EC-97FC-E74A-B5F7-D033D4C7876E}"/>
              </a:ext>
            </a:extLst>
          </p:cNvPr>
          <p:cNvCxnSpPr>
            <a:cxnSpLocks noChangeShapeType="1"/>
          </p:cNvCxnSpPr>
          <p:nvPr/>
        </p:nvCxnSpPr>
        <p:spPr bwMode="auto">
          <a:xfrm>
            <a:off x="6732351" y="2100508"/>
            <a:ext cx="2165556" cy="0"/>
          </a:xfrm>
          <a:prstGeom prst="straightConnector1">
            <a:avLst/>
          </a:prstGeom>
          <a:noFill/>
          <a:ln w="28575" algn="ctr">
            <a:solidFill>
              <a:schemeClr val="accent1"/>
            </a:solidFill>
            <a:round/>
            <a:headEnd/>
            <a:tailEnd type="none" w="lg" len="lg"/>
          </a:ln>
        </p:spPr>
      </p:cxnSp>
      <p:cxnSp>
        <p:nvCxnSpPr>
          <p:cNvPr id="21" name="Straight Arrow Connector 5">
            <a:extLst>
              <a:ext uri="{FF2B5EF4-FFF2-40B4-BE49-F238E27FC236}">
                <a16:creationId xmlns:a16="http://schemas.microsoft.com/office/drawing/2014/main" id="{CB8625B7-4BCF-C94A-B504-9530B8F6B4CA}"/>
              </a:ext>
            </a:extLst>
          </p:cNvPr>
          <p:cNvCxnSpPr>
            <a:cxnSpLocks noChangeShapeType="1"/>
          </p:cNvCxnSpPr>
          <p:nvPr/>
        </p:nvCxnSpPr>
        <p:spPr bwMode="auto">
          <a:xfrm>
            <a:off x="8897907" y="2074568"/>
            <a:ext cx="0" cy="990453"/>
          </a:xfrm>
          <a:prstGeom prst="straightConnector1">
            <a:avLst/>
          </a:prstGeom>
          <a:noFill/>
          <a:ln w="28575" algn="ctr">
            <a:solidFill>
              <a:schemeClr val="accent1"/>
            </a:solidFill>
            <a:round/>
            <a:headEnd/>
            <a:tailEnd type="triangle" w="lg" len="lg"/>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Lesson Objectives</a:t>
            </a:r>
          </a:p>
        </p:txBody>
      </p:sp>
      <p:sp>
        <p:nvSpPr>
          <p:cNvPr id="8" name="Content Placeholder 7"/>
          <p:cNvSpPr>
            <a:spLocks noGrp="1"/>
          </p:cNvSpPr>
          <p:nvPr>
            <p:ph idx="1"/>
          </p:nvPr>
        </p:nvSpPr>
        <p:spPr>
          <a:xfrm>
            <a:off x="531151" y="1447800"/>
            <a:ext cx="11126522" cy="4495800"/>
          </a:xfrm>
        </p:spPr>
        <p:txBody>
          <a:bodyPr/>
          <a:lstStyle/>
          <a:p>
            <a:pPr marL="0" indent="0">
              <a:buClr>
                <a:srgbClr val="000000"/>
              </a:buClr>
              <a:buNone/>
            </a:pPr>
            <a:r>
              <a:rPr lang="en-US" dirty="0">
                <a:solidFill>
                  <a:srgbClr val="000000"/>
                </a:solidFill>
              </a:rPr>
              <a:t>After completing this lesson, you should be able to create, customize, and use the following in your application:</a:t>
            </a:r>
          </a:p>
          <a:p>
            <a:pPr lvl="1">
              <a:buClr>
                <a:schemeClr val="accent1"/>
              </a:buClr>
              <a:buFont typeface="Arial"/>
              <a:buChar char="•"/>
            </a:pPr>
            <a:r>
              <a:rPr lang="en-US" sz="2800" dirty="0">
                <a:solidFill>
                  <a:srgbClr val="000000"/>
                </a:solidFill>
              </a:rPr>
              <a:t>Oracle JET Charts</a:t>
            </a:r>
          </a:p>
          <a:p>
            <a:pPr lvl="1">
              <a:buClr>
                <a:schemeClr val="accent1"/>
              </a:buClr>
              <a:buFont typeface="Arial"/>
              <a:buChar char="•"/>
            </a:pPr>
            <a:r>
              <a:rPr lang="en-US" sz="2800" dirty="0">
                <a:solidFill>
                  <a:srgbClr val="000000"/>
                </a:solidFill>
              </a:rPr>
              <a:t>Calendars</a:t>
            </a:r>
          </a:p>
          <a:p>
            <a:pPr lvl="1">
              <a:buClr>
                <a:schemeClr val="accent1"/>
              </a:buClr>
              <a:buFont typeface="Arial"/>
              <a:buChar char="•"/>
            </a:pPr>
            <a:r>
              <a:rPr lang="en-US" sz="2800" dirty="0">
                <a:solidFill>
                  <a:srgbClr val="000000"/>
                </a:solidFill>
              </a:rPr>
              <a:t>Trees</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0820400" cy="355600"/>
          </a:xfrm>
        </p:spPr>
        <p:txBody>
          <a:bodyPr/>
          <a:lstStyle/>
          <a:p>
            <a:r>
              <a:rPr lang="en-US" b="1" dirty="0"/>
              <a:t>Enabling the Dragging and Dropping of Data: Steps</a:t>
            </a:r>
          </a:p>
        </p:txBody>
      </p:sp>
      <p:cxnSp>
        <p:nvCxnSpPr>
          <p:cNvPr id="17" name="Straight Arrow Connector 5"/>
          <p:cNvCxnSpPr>
            <a:cxnSpLocks noChangeShapeType="1"/>
          </p:cNvCxnSpPr>
          <p:nvPr/>
        </p:nvCxnSpPr>
        <p:spPr bwMode="auto">
          <a:xfrm>
            <a:off x="9463553" y="4648200"/>
            <a:ext cx="0" cy="541954"/>
          </a:xfrm>
          <a:prstGeom prst="straightConnector1">
            <a:avLst/>
          </a:prstGeom>
          <a:noFill/>
          <a:ln w="28575" algn="ctr">
            <a:solidFill>
              <a:schemeClr val="accent1"/>
            </a:solidFill>
            <a:round/>
            <a:headEnd/>
            <a:tailEnd type="triangle" w="lg" len="lg"/>
          </a:ln>
        </p:spPr>
      </p:cxnSp>
      <p:pic>
        <p:nvPicPr>
          <p:cNvPr id="4" name="Picture 3">
            <a:extLst>
              <a:ext uri="{FF2B5EF4-FFF2-40B4-BE49-F238E27FC236}">
                <a16:creationId xmlns:a16="http://schemas.microsoft.com/office/drawing/2014/main" id="{53B699B1-6FED-3F43-9311-32512A3480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952" y="719018"/>
            <a:ext cx="7052327" cy="4200765"/>
          </a:xfrm>
          <a:prstGeom prst="rect">
            <a:avLst/>
          </a:prstGeom>
          <a:ln>
            <a:solidFill>
              <a:schemeClr val="accent1"/>
            </a:solidFill>
          </a:ln>
        </p:spPr>
      </p:pic>
      <p:pic>
        <p:nvPicPr>
          <p:cNvPr id="6" name="Picture 5">
            <a:extLst>
              <a:ext uri="{FF2B5EF4-FFF2-40B4-BE49-F238E27FC236}">
                <a16:creationId xmlns:a16="http://schemas.microsoft.com/office/drawing/2014/main" id="{57381633-26FA-2749-BF9D-11540681528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00712" y="5190154"/>
            <a:ext cx="6108700" cy="1179839"/>
          </a:xfrm>
          <a:prstGeom prst="rect">
            <a:avLst/>
          </a:prstGeom>
          <a:ln>
            <a:solidFill>
              <a:schemeClr val="accent1"/>
            </a:solidFill>
          </a:ln>
        </p:spPr>
      </p:pic>
      <p:cxnSp>
        <p:nvCxnSpPr>
          <p:cNvPr id="14" name="Straight Arrow Connector 5">
            <a:extLst>
              <a:ext uri="{FF2B5EF4-FFF2-40B4-BE49-F238E27FC236}">
                <a16:creationId xmlns:a16="http://schemas.microsoft.com/office/drawing/2014/main" id="{06FD3C60-BC37-5544-A766-0D04DD215445}"/>
              </a:ext>
            </a:extLst>
          </p:cNvPr>
          <p:cNvCxnSpPr>
            <a:cxnSpLocks noChangeShapeType="1"/>
          </p:cNvCxnSpPr>
          <p:nvPr/>
        </p:nvCxnSpPr>
        <p:spPr bwMode="auto">
          <a:xfrm>
            <a:off x="7444487" y="4648200"/>
            <a:ext cx="2019066" cy="0"/>
          </a:xfrm>
          <a:prstGeom prst="straightConnector1">
            <a:avLst/>
          </a:prstGeom>
          <a:noFill/>
          <a:ln w="28575" algn="ctr">
            <a:solidFill>
              <a:schemeClr val="accent1"/>
            </a:solidFill>
            <a:round/>
            <a:headEnd/>
            <a:tailEnd type="none" w="lg" len="lg"/>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0820400" cy="355600"/>
          </a:xfrm>
        </p:spPr>
        <p:txBody>
          <a:bodyPr/>
          <a:lstStyle/>
          <a:p>
            <a:r>
              <a:rPr lang="en-US" b="1" dirty="0"/>
              <a:t>Creating Trees</a:t>
            </a:r>
          </a:p>
        </p:txBody>
      </p:sp>
      <p:sp>
        <p:nvSpPr>
          <p:cNvPr id="10" name="Rectangle 9"/>
          <p:cNvSpPr/>
          <p:nvPr/>
        </p:nvSpPr>
        <p:spPr>
          <a:xfrm>
            <a:off x="7923873" y="5638800"/>
            <a:ext cx="3962400" cy="369332"/>
          </a:xfrm>
          <a:prstGeom prst="rect">
            <a:avLst/>
          </a:prstGeom>
        </p:spPr>
        <p:txBody>
          <a:bodyPr wrap="square">
            <a:spAutoFit/>
          </a:bodyPr>
          <a:lstStyle/>
          <a:p>
            <a:pPr>
              <a:lnSpc>
                <a:spcPct val="90000"/>
              </a:lnSpc>
            </a:pPr>
            <a:r>
              <a:rPr lang="en-US" sz="2000" b="1" dirty="0">
                <a:solidFill>
                  <a:schemeClr val="accent3"/>
                </a:solidFill>
              </a:rPr>
              <a:t>SQL used for the Employees Tree</a:t>
            </a:r>
          </a:p>
        </p:txBody>
      </p:sp>
      <p:sp>
        <p:nvSpPr>
          <p:cNvPr id="24" name="Content Placeholder 7"/>
          <p:cNvSpPr>
            <a:spLocks noGrp="1"/>
          </p:cNvSpPr>
          <p:nvPr>
            <p:ph idx="1"/>
          </p:nvPr>
        </p:nvSpPr>
        <p:spPr>
          <a:xfrm>
            <a:off x="455612" y="831485"/>
            <a:ext cx="11430661" cy="1295400"/>
          </a:xfrm>
        </p:spPr>
        <p:txBody>
          <a:bodyPr/>
          <a:lstStyle/>
          <a:p>
            <a:pPr lvl="1">
              <a:buClr>
                <a:schemeClr val="accent1"/>
              </a:buClr>
              <a:buFont typeface="Arial"/>
              <a:buChar char="•"/>
            </a:pPr>
            <a:r>
              <a:rPr lang="en-US" sz="2800" dirty="0">
                <a:solidFill>
                  <a:srgbClr val="000000"/>
                </a:solidFill>
              </a:rPr>
              <a:t>A tree is a hierarchical navigation mechanism</a:t>
            </a:r>
          </a:p>
          <a:p>
            <a:pPr lvl="1">
              <a:buClr>
                <a:schemeClr val="accent1"/>
              </a:buClr>
              <a:buFont typeface="Arial"/>
              <a:buChar char="•"/>
            </a:pPr>
            <a:r>
              <a:rPr lang="en-US" sz="2800" dirty="0">
                <a:solidFill>
                  <a:srgbClr val="000000"/>
                </a:solidFill>
              </a:rPr>
              <a:t>Trees are implemented using a single hierarchical query that identifies the row to be used as the start of your query, and the relationship between parent rows and child rows of the hierarchy</a:t>
            </a:r>
            <a:endParaRPr lang="en-US" dirty="0">
              <a:solidFill>
                <a:srgbClr val="000000"/>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pic>
        <p:nvPicPr>
          <p:cNvPr id="4" name="Picture 3">
            <a:extLst>
              <a:ext uri="{FF2B5EF4-FFF2-40B4-BE49-F238E27FC236}">
                <a16:creationId xmlns:a16="http://schemas.microsoft.com/office/drawing/2014/main" id="{028ED0A1-4346-2346-883B-7721A627DB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1995" y="2478104"/>
            <a:ext cx="6781800" cy="3559297"/>
          </a:xfrm>
          <a:prstGeom prst="rect">
            <a:avLst/>
          </a:prstGeom>
          <a:ln>
            <a:solidFill>
              <a:schemeClr val="tx1"/>
            </a:solidFill>
          </a:ln>
        </p:spPr>
      </p:pic>
      <p:pic>
        <p:nvPicPr>
          <p:cNvPr id="6" name="Picture 5">
            <a:extLst>
              <a:ext uri="{FF2B5EF4-FFF2-40B4-BE49-F238E27FC236}">
                <a16:creationId xmlns:a16="http://schemas.microsoft.com/office/drawing/2014/main" id="{16E57070-840C-894F-9965-6FA53A4BFB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53973" y="3235542"/>
            <a:ext cx="4432300" cy="2044419"/>
          </a:xfrm>
          <a:prstGeom prst="rect">
            <a:avLst/>
          </a:prstGeom>
          <a:ln>
            <a:solidFill>
              <a:schemeClr val="tx1"/>
            </a:solidFill>
          </a:ln>
        </p:spPr>
      </p:pic>
      <p:cxnSp>
        <p:nvCxnSpPr>
          <p:cNvPr id="14" name="Curved Connector 13">
            <a:extLst>
              <a:ext uri="{FF2B5EF4-FFF2-40B4-BE49-F238E27FC236}">
                <a16:creationId xmlns:a16="http://schemas.microsoft.com/office/drawing/2014/main" id="{C053CD09-7341-E24C-9A32-6875ECEB8059}"/>
              </a:ext>
            </a:extLst>
          </p:cNvPr>
          <p:cNvCxnSpPr>
            <a:cxnSpLocks/>
          </p:cNvCxnSpPr>
          <p:nvPr/>
        </p:nvCxnSpPr>
        <p:spPr>
          <a:xfrm rot="16200000" flipV="1">
            <a:off x="9247850" y="5216526"/>
            <a:ext cx="609599" cy="234949"/>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0820400" cy="355600"/>
          </a:xfrm>
        </p:spPr>
        <p:txBody>
          <a:bodyPr/>
          <a:lstStyle/>
          <a:p>
            <a:r>
              <a:rPr lang="en-US" b="1" dirty="0"/>
              <a:t>Creating a Tree: Example</a:t>
            </a:r>
          </a:p>
        </p:txBody>
      </p:sp>
      <p:pic>
        <p:nvPicPr>
          <p:cNvPr id="4" name="Picture 3">
            <a:extLst>
              <a:ext uri="{FF2B5EF4-FFF2-40B4-BE49-F238E27FC236}">
                <a16:creationId xmlns:a16="http://schemas.microsoft.com/office/drawing/2014/main" id="{77016B8F-F5AC-F849-A878-6254EE5871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4910" y="884237"/>
            <a:ext cx="6864350" cy="3408763"/>
          </a:xfrm>
          <a:prstGeom prst="rect">
            <a:avLst/>
          </a:prstGeom>
          <a:ln>
            <a:solidFill>
              <a:srgbClr val="FF0000"/>
            </a:solidFill>
          </a:ln>
        </p:spPr>
      </p:pic>
      <p:pic>
        <p:nvPicPr>
          <p:cNvPr id="6" name="Picture 5">
            <a:extLst>
              <a:ext uri="{FF2B5EF4-FFF2-40B4-BE49-F238E27FC236}">
                <a16:creationId xmlns:a16="http://schemas.microsoft.com/office/drawing/2014/main" id="{CC8FA63F-A9EF-F940-A578-978CD010659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80012" y="771636"/>
            <a:ext cx="6592435" cy="4016472"/>
          </a:xfrm>
          <a:prstGeom prst="rect">
            <a:avLst/>
          </a:prstGeom>
          <a:ln>
            <a:solidFill>
              <a:srgbClr val="FF0000"/>
            </a:solidFill>
          </a:ln>
        </p:spPr>
      </p:pic>
      <p:pic>
        <p:nvPicPr>
          <p:cNvPr id="9" name="Picture 8">
            <a:extLst>
              <a:ext uri="{FF2B5EF4-FFF2-40B4-BE49-F238E27FC236}">
                <a16:creationId xmlns:a16="http://schemas.microsoft.com/office/drawing/2014/main" id="{BB611B86-F717-2542-85D4-E31BDF4A792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71360" y="4450473"/>
            <a:ext cx="5251450" cy="1672949"/>
          </a:xfrm>
          <a:prstGeom prst="rect">
            <a:avLst/>
          </a:prstGeom>
          <a:ln>
            <a:solidFill>
              <a:srgbClr val="FF0000"/>
            </a:solidFill>
          </a:ln>
        </p:spPr>
      </p:pic>
      <p:sp>
        <p:nvSpPr>
          <p:cNvPr id="17" name="Oval 144">
            <a:extLst>
              <a:ext uri="{FF2B5EF4-FFF2-40B4-BE49-F238E27FC236}">
                <a16:creationId xmlns:a16="http://schemas.microsoft.com/office/drawing/2014/main" id="{42709BD9-A034-9C45-B551-6E368E809A92}"/>
              </a:ext>
            </a:extLst>
          </p:cNvPr>
          <p:cNvSpPr>
            <a:spLocks noChangeArrowheads="1"/>
          </p:cNvSpPr>
          <p:nvPr/>
        </p:nvSpPr>
        <p:spPr bwMode="blackWhite">
          <a:xfrm>
            <a:off x="416378" y="761676"/>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3" name="Oval 144">
            <a:extLst>
              <a:ext uri="{FF2B5EF4-FFF2-40B4-BE49-F238E27FC236}">
                <a16:creationId xmlns:a16="http://schemas.microsoft.com/office/drawing/2014/main" id="{8F42FCA5-E93B-C148-B64F-71ED1CF509B8}"/>
              </a:ext>
            </a:extLst>
          </p:cNvPr>
          <p:cNvSpPr>
            <a:spLocks noChangeArrowheads="1"/>
          </p:cNvSpPr>
          <p:nvPr/>
        </p:nvSpPr>
        <p:spPr bwMode="blackWhite">
          <a:xfrm>
            <a:off x="11368088" y="42340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4" name="Oval 144">
            <a:extLst>
              <a:ext uri="{FF2B5EF4-FFF2-40B4-BE49-F238E27FC236}">
                <a16:creationId xmlns:a16="http://schemas.microsoft.com/office/drawing/2014/main" id="{DB921F10-FFCB-944D-B17A-F8AEC9938A5A}"/>
              </a:ext>
            </a:extLst>
          </p:cNvPr>
          <p:cNvSpPr>
            <a:spLocks noChangeArrowheads="1"/>
          </p:cNvSpPr>
          <p:nvPr/>
        </p:nvSpPr>
        <p:spPr bwMode="blackWhite">
          <a:xfrm>
            <a:off x="1088797" y="510438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0820400" cy="355600"/>
          </a:xfrm>
        </p:spPr>
        <p:txBody>
          <a:bodyPr/>
          <a:lstStyle/>
          <a:p>
            <a:r>
              <a:rPr lang="en-US" b="1" dirty="0"/>
              <a:t>Creating a Tree: Example</a:t>
            </a:r>
          </a:p>
        </p:txBody>
      </p:sp>
      <p:pic>
        <p:nvPicPr>
          <p:cNvPr id="4" name="Picture 3">
            <a:extLst>
              <a:ext uri="{FF2B5EF4-FFF2-40B4-BE49-F238E27FC236}">
                <a16:creationId xmlns:a16="http://schemas.microsoft.com/office/drawing/2014/main" id="{07F2978B-DEB9-3842-A282-2AF72C3C3E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2253" y="762000"/>
            <a:ext cx="5520644" cy="2427517"/>
          </a:xfrm>
          <a:prstGeom prst="rect">
            <a:avLst/>
          </a:prstGeom>
          <a:ln>
            <a:solidFill>
              <a:srgbClr val="FF0000"/>
            </a:solidFill>
          </a:ln>
        </p:spPr>
      </p:pic>
      <p:pic>
        <p:nvPicPr>
          <p:cNvPr id="6" name="Picture 5">
            <a:extLst>
              <a:ext uri="{FF2B5EF4-FFF2-40B4-BE49-F238E27FC236}">
                <a16:creationId xmlns:a16="http://schemas.microsoft.com/office/drawing/2014/main" id="{079FA8D2-2A59-334D-938A-74DCB1D914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46610" y="996158"/>
            <a:ext cx="7273245" cy="4144058"/>
          </a:xfrm>
          <a:prstGeom prst="rect">
            <a:avLst/>
          </a:prstGeom>
          <a:ln>
            <a:solidFill>
              <a:srgbClr val="FF0000"/>
            </a:solidFill>
          </a:ln>
        </p:spPr>
      </p:pic>
      <p:sp>
        <p:nvSpPr>
          <p:cNvPr id="11" name="Oval 144">
            <a:extLst>
              <a:ext uri="{FF2B5EF4-FFF2-40B4-BE49-F238E27FC236}">
                <a16:creationId xmlns:a16="http://schemas.microsoft.com/office/drawing/2014/main" id="{D610190D-4DED-2B44-AF9C-D2F5D6D32DDE}"/>
              </a:ext>
            </a:extLst>
          </p:cNvPr>
          <p:cNvSpPr>
            <a:spLocks noChangeArrowheads="1"/>
          </p:cNvSpPr>
          <p:nvPr/>
        </p:nvSpPr>
        <p:spPr bwMode="blackWhite">
          <a:xfrm>
            <a:off x="684212" y="300695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
        <p:nvSpPr>
          <p:cNvPr id="12" name="Oval 144">
            <a:extLst>
              <a:ext uri="{FF2B5EF4-FFF2-40B4-BE49-F238E27FC236}">
                <a16:creationId xmlns:a16="http://schemas.microsoft.com/office/drawing/2014/main" id="{B27458C6-958D-B84F-AE37-2A080A33C3A3}"/>
              </a:ext>
            </a:extLst>
          </p:cNvPr>
          <p:cNvSpPr>
            <a:spLocks noChangeArrowheads="1"/>
          </p:cNvSpPr>
          <p:nvPr/>
        </p:nvSpPr>
        <p:spPr bwMode="blackWhite">
          <a:xfrm>
            <a:off x="8100671" y="172368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pic>
        <p:nvPicPr>
          <p:cNvPr id="16" name="Picture 15">
            <a:extLst>
              <a:ext uri="{FF2B5EF4-FFF2-40B4-BE49-F238E27FC236}">
                <a16:creationId xmlns:a16="http://schemas.microsoft.com/office/drawing/2014/main" id="{93A90BB9-90D3-2143-9DED-E99E83954B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2544" y="3668483"/>
            <a:ext cx="5373268" cy="2427517"/>
          </a:xfrm>
          <a:prstGeom prst="rect">
            <a:avLst/>
          </a:prstGeom>
          <a:ln>
            <a:solidFill>
              <a:srgbClr val="FF0000"/>
            </a:solidFill>
          </a:ln>
        </p:spPr>
      </p:pic>
      <p:sp>
        <p:nvSpPr>
          <p:cNvPr id="17" name="Oval 144">
            <a:extLst>
              <a:ext uri="{FF2B5EF4-FFF2-40B4-BE49-F238E27FC236}">
                <a16:creationId xmlns:a16="http://schemas.microsoft.com/office/drawing/2014/main" id="{116BD234-AADC-5546-A708-7DA29DF618C5}"/>
              </a:ext>
            </a:extLst>
          </p:cNvPr>
          <p:cNvSpPr>
            <a:spLocks noChangeArrowheads="1"/>
          </p:cNvSpPr>
          <p:nvPr/>
        </p:nvSpPr>
        <p:spPr bwMode="blackWhite">
          <a:xfrm>
            <a:off x="4037012" y="591343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6</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0820400" cy="355600"/>
          </a:xfrm>
        </p:spPr>
        <p:txBody>
          <a:bodyPr/>
          <a:lstStyle/>
          <a:p>
            <a:r>
              <a:rPr lang="en-US" b="1" dirty="0"/>
              <a:t>Creating a Tree: Example</a:t>
            </a:r>
          </a:p>
        </p:txBody>
      </p:sp>
      <p:pic>
        <p:nvPicPr>
          <p:cNvPr id="9" name="Picture 8">
            <a:extLst>
              <a:ext uri="{FF2B5EF4-FFF2-40B4-BE49-F238E27FC236}">
                <a16:creationId xmlns:a16="http://schemas.microsoft.com/office/drawing/2014/main" id="{62E00009-70E2-E143-9900-54F23DEFD1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612" y="794657"/>
            <a:ext cx="6781800" cy="4210330"/>
          </a:xfrm>
          <a:prstGeom prst="rect">
            <a:avLst/>
          </a:prstGeom>
          <a:ln>
            <a:solidFill>
              <a:srgbClr val="FF0000"/>
            </a:solidFill>
          </a:ln>
        </p:spPr>
      </p:pic>
      <p:pic>
        <p:nvPicPr>
          <p:cNvPr id="12" name="Picture 11">
            <a:extLst>
              <a:ext uri="{FF2B5EF4-FFF2-40B4-BE49-F238E27FC236}">
                <a16:creationId xmlns:a16="http://schemas.microsoft.com/office/drawing/2014/main" id="{66CCFCAE-6715-534F-BA49-C972B594292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89406" y="1676400"/>
            <a:ext cx="6143807" cy="4576669"/>
          </a:xfrm>
          <a:prstGeom prst="rect">
            <a:avLst/>
          </a:prstGeom>
          <a:ln>
            <a:solidFill>
              <a:srgbClr val="FF0000"/>
            </a:solidFill>
          </a:ln>
        </p:spPr>
      </p:pic>
      <p:sp>
        <p:nvSpPr>
          <p:cNvPr id="13" name="Oval 144">
            <a:extLst>
              <a:ext uri="{FF2B5EF4-FFF2-40B4-BE49-F238E27FC236}">
                <a16:creationId xmlns:a16="http://schemas.microsoft.com/office/drawing/2014/main" id="{0709F9AF-8AA0-434D-A4A0-03DF9E0D1FBC}"/>
              </a:ext>
            </a:extLst>
          </p:cNvPr>
          <p:cNvSpPr>
            <a:spLocks noChangeArrowheads="1"/>
          </p:cNvSpPr>
          <p:nvPr/>
        </p:nvSpPr>
        <p:spPr bwMode="blackWhite">
          <a:xfrm>
            <a:off x="911042" y="482242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7</a:t>
            </a:r>
          </a:p>
        </p:txBody>
      </p:sp>
      <p:sp>
        <p:nvSpPr>
          <p:cNvPr id="14" name="Oval 144">
            <a:extLst>
              <a:ext uri="{FF2B5EF4-FFF2-40B4-BE49-F238E27FC236}">
                <a16:creationId xmlns:a16="http://schemas.microsoft.com/office/drawing/2014/main" id="{B3E4AECD-5FDA-CC45-89A5-E498C6813A58}"/>
              </a:ext>
            </a:extLst>
          </p:cNvPr>
          <p:cNvSpPr>
            <a:spLocks noChangeArrowheads="1"/>
          </p:cNvSpPr>
          <p:nvPr/>
        </p:nvSpPr>
        <p:spPr bwMode="blackWhite">
          <a:xfrm>
            <a:off x="9675812" y="149383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06400"/>
            <a:ext cx="10820400" cy="355600"/>
          </a:xfrm>
        </p:spPr>
        <p:txBody>
          <a:bodyPr/>
          <a:lstStyle/>
          <a:p>
            <a:r>
              <a:rPr lang="en-US" b="1" dirty="0"/>
              <a:t>Modifying a Tree</a:t>
            </a:r>
          </a:p>
        </p:txBody>
      </p:sp>
      <p:pic>
        <p:nvPicPr>
          <p:cNvPr id="4" name="Picture 3">
            <a:extLst>
              <a:ext uri="{FF2B5EF4-FFF2-40B4-BE49-F238E27FC236}">
                <a16:creationId xmlns:a16="http://schemas.microsoft.com/office/drawing/2014/main" id="{006939AE-7674-2B47-BDC7-7BD8C18751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612" y="813056"/>
            <a:ext cx="5638800" cy="3678160"/>
          </a:xfrm>
          <a:prstGeom prst="rect">
            <a:avLst/>
          </a:prstGeom>
          <a:ln>
            <a:solidFill>
              <a:srgbClr val="FF0000"/>
            </a:solidFill>
          </a:ln>
        </p:spPr>
      </p:pic>
      <p:pic>
        <p:nvPicPr>
          <p:cNvPr id="6" name="Picture 5">
            <a:extLst>
              <a:ext uri="{FF2B5EF4-FFF2-40B4-BE49-F238E27FC236}">
                <a16:creationId xmlns:a16="http://schemas.microsoft.com/office/drawing/2014/main" id="{B9662831-E679-954F-954D-9D40FB92AD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2191" y="762000"/>
            <a:ext cx="4233704" cy="3429000"/>
          </a:xfrm>
          <a:prstGeom prst="rect">
            <a:avLst/>
          </a:prstGeom>
          <a:ln>
            <a:solidFill>
              <a:srgbClr val="FF0000"/>
            </a:solidFill>
          </a:ln>
        </p:spPr>
      </p:pic>
      <p:pic>
        <p:nvPicPr>
          <p:cNvPr id="8" name="Picture 7">
            <a:extLst>
              <a:ext uri="{FF2B5EF4-FFF2-40B4-BE49-F238E27FC236}">
                <a16:creationId xmlns:a16="http://schemas.microsoft.com/office/drawing/2014/main" id="{9B7891EF-1374-9844-97C2-C798D92FBC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60478" y="2456080"/>
            <a:ext cx="4474813" cy="3626358"/>
          </a:xfrm>
          <a:prstGeom prst="rect">
            <a:avLst/>
          </a:prstGeom>
          <a:ln>
            <a:solidFill>
              <a:srgbClr val="FF0000"/>
            </a:solidFill>
          </a:ln>
        </p:spPr>
      </p:pic>
      <p:pic>
        <p:nvPicPr>
          <p:cNvPr id="13" name="Picture 12">
            <a:extLst>
              <a:ext uri="{FF2B5EF4-FFF2-40B4-BE49-F238E27FC236}">
                <a16:creationId xmlns:a16="http://schemas.microsoft.com/office/drawing/2014/main" id="{5399C50D-8A7C-9744-858A-08AD15918A5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3667" y="3032763"/>
            <a:ext cx="5516500" cy="3150090"/>
          </a:xfrm>
          <a:prstGeom prst="rect">
            <a:avLst/>
          </a:prstGeom>
          <a:ln>
            <a:solidFill>
              <a:srgbClr val="FF0000"/>
            </a:solidFill>
          </a:ln>
        </p:spPr>
      </p:pic>
      <p:cxnSp>
        <p:nvCxnSpPr>
          <p:cNvPr id="21" name="Straight Arrow Connector 5">
            <a:extLst>
              <a:ext uri="{FF2B5EF4-FFF2-40B4-BE49-F238E27FC236}">
                <a16:creationId xmlns:a16="http://schemas.microsoft.com/office/drawing/2014/main" id="{0FEEAF0E-2511-9849-81C8-AC4D5E6C1901}"/>
              </a:ext>
            </a:extLst>
          </p:cNvPr>
          <p:cNvCxnSpPr>
            <a:cxnSpLocks noChangeShapeType="1"/>
          </p:cNvCxnSpPr>
          <p:nvPr/>
        </p:nvCxnSpPr>
        <p:spPr bwMode="auto">
          <a:xfrm flipH="1">
            <a:off x="1674812" y="4876800"/>
            <a:ext cx="2353902" cy="0"/>
          </a:xfrm>
          <a:prstGeom prst="straightConnector1">
            <a:avLst/>
          </a:prstGeom>
          <a:noFill/>
          <a:ln w="28575" algn="ctr">
            <a:solidFill>
              <a:schemeClr val="accent1"/>
            </a:solidFill>
            <a:round/>
            <a:headEnd/>
            <a:tailEnd type="triangle" w="lg" len="lg"/>
          </a:ln>
        </p:spPr>
      </p:cxnSp>
      <p:cxnSp>
        <p:nvCxnSpPr>
          <p:cNvPr id="25" name="Straight Arrow Connector 5">
            <a:extLst>
              <a:ext uri="{FF2B5EF4-FFF2-40B4-BE49-F238E27FC236}">
                <a16:creationId xmlns:a16="http://schemas.microsoft.com/office/drawing/2014/main" id="{BBCFA10D-9864-CF49-B540-39D51A3A99A2}"/>
              </a:ext>
            </a:extLst>
          </p:cNvPr>
          <p:cNvCxnSpPr>
            <a:cxnSpLocks noChangeShapeType="1"/>
          </p:cNvCxnSpPr>
          <p:nvPr/>
        </p:nvCxnSpPr>
        <p:spPr bwMode="auto">
          <a:xfrm flipV="1">
            <a:off x="1674812" y="1922680"/>
            <a:ext cx="6017379" cy="13562"/>
          </a:xfrm>
          <a:prstGeom prst="straightConnector1">
            <a:avLst/>
          </a:prstGeom>
          <a:noFill/>
          <a:ln w="28575" algn="ctr">
            <a:solidFill>
              <a:schemeClr val="accent1"/>
            </a:solidFill>
            <a:round/>
            <a:headEnd/>
            <a:tailEnd type="triangle" w="lg" len="lg"/>
          </a:ln>
        </p:spPr>
      </p:cxnSp>
      <p:cxnSp>
        <p:nvCxnSpPr>
          <p:cNvPr id="30" name="Straight Arrow Connector 5">
            <a:extLst>
              <a:ext uri="{FF2B5EF4-FFF2-40B4-BE49-F238E27FC236}">
                <a16:creationId xmlns:a16="http://schemas.microsoft.com/office/drawing/2014/main" id="{8EC7DFDD-28B5-DA46-9172-349E22A54484}"/>
              </a:ext>
            </a:extLst>
          </p:cNvPr>
          <p:cNvCxnSpPr>
            <a:cxnSpLocks noChangeShapeType="1"/>
          </p:cNvCxnSpPr>
          <p:nvPr/>
        </p:nvCxnSpPr>
        <p:spPr bwMode="auto">
          <a:xfrm>
            <a:off x="4028714" y="3886200"/>
            <a:ext cx="6441054" cy="0"/>
          </a:xfrm>
          <a:prstGeom prst="straightConnector1">
            <a:avLst/>
          </a:prstGeom>
          <a:noFill/>
          <a:ln w="28575" algn="ctr">
            <a:solidFill>
              <a:schemeClr val="accent1"/>
            </a:solidFill>
            <a:round/>
            <a:headEnd/>
            <a:tailEnd type="none" w="lg" len="lg"/>
          </a:ln>
        </p:spPr>
      </p:cxnSp>
      <p:cxnSp>
        <p:nvCxnSpPr>
          <p:cNvPr id="31" name="Straight Arrow Connector 5">
            <a:extLst>
              <a:ext uri="{FF2B5EF4-FFF2-40B4-BE49-F238E27FC236}">
                <a16:creationId xmlns:a16="http://schemas.microsoft.com/office/drawing/2014/main" id="{A576AEC0-82CE-4348-8509-EC1BB2C1B9FC}"/>
              </a:ext>
            </a:extLst>
          </p:cNvPr>
          <p:cNvCxnSpPr>
            <a:cxnSpLocks noChangeShapeType="1"/>
          </p:cNvCxnSpPr>
          <p:nvPr/>
        </p:nvCxnSpPr>
        <p:spPr bwMode="auto">
          <a:xfrm>
            <a:off x="4028714" y="3886200"/>
            <a:ext cx="0" cy="990600"/>
          </a:xfrm>
          <a:prstGeom prst="straightConnector1">
            <a:avLst/>
          </a:prstGeom>
          <a:noFill/>
          <a:ln w="28575" algn="ctr">
            <a:solidFill>
              <a:schemeClr val="accent1"/>
            </a:solidFill>
            <a:round/>
            <a:headEnd/>
            <a:tailEnd type="none" w="lg" len="lg"/>
          </a:ln>
        </p:spPr>
      </p:cxnSp>
      <p:sp>
        <p:nvSpPr>
          <p:cNvPr id="41" name="Rectangle 40">
            <a:extLst>
              <a:ext uri="{FF2B5EF4-FFF2-40B4-BE49-F238E27FC236}">
                <a16:creationId xmlns:a16="http://schemas.microsoft.com/office/drawing/2014/main" id="{2686E3FA-AC9C-D240-9332-F3D01BAC45D3}"/>
              </a:ext>
            </a:extLst>
          </p:cNvPr>
          <p:cNvSpPr/>
          <p:nvPr/>
        </p:nvSpPr>
        <p:spPr>
          <a:xfrm>
            <a:off x="9817802" y="3054449"/>
            <a:ext cx="1447800" cy="341632"/>
          </a:xfrm>
          <a:prstGeom prst="rect">
            <a:avLst/>
          </a:prstGeom>
        </p:spPr>
        <p:txBody>
          <a:bodyPr wrap="square">
            <a:spAutoFit/>
          </a:bodyPr>
          <a:lstStyle/>
          <a:p>
            <a:pPr>
              <a:lnSpc>
                <a:spcPct val="90000"/>
              </a:lnSpc>
            </a:pPr>
            <a:r>
              <a:rPr lang="en-US" b="1" dirty="0">
                <a:solidFill>
                  <a:schemeClr val="accent1"/>
                </a:solidFill>
              </a:rPr>
              <a:t>CLARK</a:t>
            </a:r>
          </a:p>
        </p:txBody>
      </p:sp>
      <p:cxnSp>
        <p:nvCxnSpPr>
          <p:cNvPr id="42" name="Curved Connector 74">
            <a:extLst>
              <a:ext uri="{FF2B5EF4-FFF2-40B4-BE49-F238E27FC236}">
                <a16:creationId xmlns:a16="http://schemas.microsoft.com/office/drawing/2014/main" id="{B49FCA03-F9FB-FE4A-ABBD-2AD3A3BC6F7D}"/>
              </a:ext>
            </a:extLst>
          </p:cNvPr>
          <p:cNvCxnSpPr>
            <a:cxnSpLocks noChangeShapeType="1"/>
          </p:cNvCxnSpPr>
          <p:nvPr/>
        </p:nvCxnSpPr>
        <p:spPr bwMode="auto">
          <a:xfrm rot="16200000" flipH="1">
            <a:off x="10216400" y="3377949"/>
            <a:ext cx="380621" cy="331082"/>
          </a:xfrm>
          <a:prstGeom prst="curvedConnector3">
            <a:avLst>
              <a:gd name="adj1" fmla="val 50000"/>
            </a:avLst>
          </a:prstGeom>
          <a:noFill/>
          <a:ln w="28575" algn="ctr">
            <a:solidFill>
              <a:schemeClr val="tx1"/>
            </a:solidFill>
            <a:round/>
            <a:headEnd/>
            <a:tailEnd type="triangle" w="lg" len="lg"/>
          </a:ln>
        </p:spPr>
      </p:cxnSp>
      <p:cxnSp>
        <p:nvCxnSpPr>
          <p:cNvPr id="44" name="Curved Connector 74">
            <a:extLst>
              <a:ext uri="{FF2B5EF4-FFF2-40B4-BE49-F238E27FC236}">
                <a16:creationId xmlns:a16="http://schemas.microsoft.com/office/drawing/2014/main" id="{E4B86BF9-093B-464C-ADEA-808BC2E220CE}"/>
              </a:ext>
            </a:extLst>
          </p:cNvPr>
          <p:cNvCxnSpPr>
            <a:cxnSpLocks noChangeShapeType="1"/>
          </p:cNvCxnSpPr>
          <p:nvPr/>
        </p:nvCxnSpPr>
        <p:spPr bwMode="auto">
          <a:xfrm rot="16200000" flipH="1">
            <a:off x="11324286" y="1573610"/>
            <a:ext cx="380621" cy="331082"/>
          </a:xfrm>
          <a:prstGeom prst="curvedConnector3">
            <a:avLst>
              <a:gd name="adj1" fmla="val 50000"/>
            </a:avLst>
          </a:prstGeom>
          <a:noFill/>
          <a:ln w="28575" algn="ctr">
            <a:solidFill>
              <a:schemeClr val="tx1"/>
            </a:solidFill>
            <a:round/>
            <a:headEnd/>
            <a:tailEnd type="triangle" w="lg" len="lg"/>
          </a:ln>
        </p:spPr>
      </p:cxnSp>
      <p:sp>
        <p:nvSpPr>
          <p:cNvPr id="45" name="Rectangle 44">
            <a:extLst>
              <a:ext uri="{FF2B5EF4-FFF2-40B4-BE49-F238E27FC236}">
                <a16:creationId xmlns:a16="http://schemas.microsoft.com/office/drawing/2014/main" id="{08CBDEF4-A8AC-E545-B0F4-AA04DC0EC413}"/>
              </a:ext>
            </a:extLst>
          </p:cNvPr>
          <p:cNvSpPr/>
          <p:nvPr/>
        </p:nvSpPr>
        <p:spPr>
          <a:xfrm>
            <a:off x="10935291" y="1232227"/>
            <a:ext cx="1447800" cy="341632"/>
          </a:xfrm>
          <a:prstGeom prst="rect">
            <a:avLst/>
          </a:prstGeom>
        </p:spPr>
        <p:txBody>
          <a:bodyPr wrap="square">
            <a:spAutoFit/>
          </a:bodyPr>
          <a:lstStyle/>
          <a:p>
            <a:pPr>
              <a:lnSpc>
                <a:spcPct val="90000"/>
              </a:lnSpc>
            </a:pPr>
            <a:r>
              <a:rPr lang="en-US" b="1" dirty="0">
                <a:solidFill>
                  <a:schemeClr val="accent1"/>
                </a:solidFill>
              </a:rPr>
              <a:t>BLAKE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Summary</a:t>
            </a:r>
          </a:p>
        </p:txBody>
      </p:sp>
      <p:sp>
        <p:nvSpPr>
          <p:cNvPr id="8" name="Content Placeholder 7"/>
          <p:cNvSpPr>
            <a:spLocks noGrp="1"/>
          </p:cNvSpPr>
          <p:nvPr>
            <p:ph idx="1"/>
          </p:nvPr>
        </p:nvSpPr>
        <p:spPr>
          <a:xfrm>
            <a:off x="531151" y="1447800"/>
            <a:ext cx="11126522" cy="4495800"/>
          </a:xfrm>
        </p:spPr>
        <p:txBody>
          <a:bodyPr/>
          <a:lstStyle/>
          <a:p>
            <a:pPr marL="0" indent="0">
              <a:buClr>
                <a:srgbClr val="000000"/>
              </a:buClr>
              <a:buNone/>
            </a:pPr>
            <a:r>
              <a:rPr lang="en-US" dirty="0">
                <a:solidFill>
                  <a:srgbClr val="000000"/>
                </a:solidFill>
              </a:rPr>
              <a:t>In this lesson, you learned how to create and customize:</a:t>
            </a:r>
          </a:p>
          <a:p>
            <a:pPr marL="501650" lvl="1">
              <a:buClr>
                <a:srgbClr val="FF0000"/>
              </a:buClr>
              <a:buFont typeface="Arial" pitchFamily="34" charset="0"/>
              <a:buChar char="•"/>
            </a:pPr>
            <a:r>
              <a:rPr lang="en-US" sz="2800" dirty="0">
                <a:solidFill>
                  <a:srgbClr val="000000"/>
                </a:solidFill>
              </a:rPr>
              <a:t>Oracle JET Charts</a:t>
            </a:r>
          </a:p>
          <a:p>
            <a:pPr marL="501650" lvl="1">
              <a:buClr>
                <a:srgbClr val="FF0000"/>
              </a:buClr>
              <a:buFont typeface="Arial" pitchFamily="34" charset="0"/>
              <a:buChar char="•"/>
            </a:pPr>
            <a:r>
              <a:rPr lang="en-US" sz="2800" dirty="0">
                <a:solidFill>
                  <a:srgbClr val="000000"/>
                </a:solidFill>
              </a:rPr>
              <a:t>Calendars</a:t>
            </a:r>
          </a:p>
          <a:p>
            <a:pPr marL="501650" lvl="1">
              <a:buClr>
                <a:srgbClr val="FF0000"/>
              </a:buClr>
              <a:buFont typeface="Arial" pitchFamily="34" charset="0"/>
              <a:buChar char="•"/>
            </a:pPr>
            <a:r>
              <a:rPr lang="en-US" sz="2800" dirty="0">
                <a:solidFill>
                  <a:srgbClr val="000000"/>
                </a:solidFill>
              </a:rPr>
              <a:t>Trees</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cstate="print"/>
          <a:srcRect/>
          <a:stretch>
            <a:fillRect/>
          </a:stretch>
        </p:blipFill>
        <p:spPr bwMode="auto">
          <a:xfrm>
            <a:off x="1538417" y="915990"/>
            <a:ext cx="9099296" cy="5221287"/>
          </a:xfrm>
          <a:prstGeom prst="rect">
            <a:avLst/>
          </a:prstGeom>
          <a:noFill/>
          <a:ln w="9525">
            <a:noFill/>
            <a:round/>
            <a:headEnd/>
            <a:tailEnd/>
          </a:ln>
        </p:spPr>
      </p:pic>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519287" y="2755392"/>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b="1" dirty="0"/>
          </a:p>
          <a:p>
            <a:r>
              <a:rPr lang="en-US" sz="4800" b="1" dirty="0"/>
              <a:t>Hands-on Lab</a:t>
            </a:r>
          </a:p>
        </p:txBody>
      </p:sp>
      <p:sp>
        <p:nvSpPr>
          <p:cNvPr id="2" name="TextBox 1"/>
          <p:cNvSpPr txBox="1"/>
          <p:nvPr/>
        </p:nvSpPr>
        <p:spPr>
          <a:xfrm>
            <a:off x="8858250" y="4772025"/>
            <a:ext cx="914400" cy="914400"/>
          </a:xfrm>
          <a:prstGeom prst="rect">
            <a:avLst/>
          </a:prstGeom>
          <a:noFill/>
        </p:spPr>
        <p:txBody>
          <a:bodyPr wrap="none" lIns="0" tIns="0" rIns="0" bIns="0" rtlCol="0">
            <a:noAutofit/>
          </a:bodyPr>
          <a:lstStyle/>
          <a:p>
            <a:pPr>
              <a:lnSpc>
                <a:spcPct val="90000"/>
              </a:lnSpc>
            </a:pPr>
            <a:endParaRPr lang="en-US" dirty="0"/>
          </a:p>
        </p:txBody>
      </p:sp>
      <p:sp>
        <p:nvSpPr>
          <p:cNvPr id="3" name="TextBox 2"/>
          <p:cNvSpPr txBox="1"/>
          <p:nvPr/>
        </p:nvSpPr>
        <p:spPr>
          <a:xfrm>
            <a:off x="6321287" y="3140765"/>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56433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9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406400"/>
            <a:ext cx="10515600" cy="279400"/>
          </a:xfrm>
        </p:spPr>
        <p:txBody>
          <a:bodyPr/>
          <a:lstStyle/>
          <a:p>
            <a:r>
              <a:rPr lang="en-US" b="1" dirty="0"/>
              <a:t>Creating Charts</a:t>
            </a:r>
          </a:p>
        </p:txBody>
      </p:sp>
      <p:pic>
        <p:nvPicPr>
          <p:cNvPr id="4" name="Picture 3">
            <a:extLst>
              <a:ext uri="{FF2B5EF4-FFF2-40B4-BE49-F238E27FC236}">
                <a16:creationId xmlns:a16="http://schemas.microsoft.com/office/drawing/2014/main" id="{AF158B4C-212A-044C-82E2-39FB2C3CE4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612" y="897311"/>
            <a:ext cx="7521801" cy="2708467"/>
          </a:xfrm>
          <a:prstGeom prst="rect">
            <a:avLst/>
          </a:prstGeom>
          <a:ln>
            <a:noFill/>
          </a:ln>
        </p:spPr>
      </p:pic>
      <p:pic>
        <p:nvPicPr>
          <p:cNvPr id="6" name="Picture 5">
            <a:extLst>
              <a:ext uri="{FF2B5EF4-FFF2-40B4-BE49-F238E27FC236}">
                <a16:creationId xmlns:a16="http://schemas.microsoft.com/office/drawing/2014/main" id="{4DC0508E-1C40-7E4C-A2BD-F77B6B9485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8035" y="3429000"/>
            <a:ext cx="7533220" cy="2723131"/>
          </a:xfrm>
          <a:prstGeom prst="rect">
            <a:avLst/>
          </a:prstGeom>
          <a:ln>
            <a:noFill/>
          </a:ln>
        </p:spPr>
      </p:pic>
      <p:pic>
        <p:nvPicPr>
          <p:cNvPr id="8" name="Picture 7">
            <a:extLst>
              <a:ext uri="{FF2B5EF4-FFF2-40B4-BE49-F238E27FC236}">
                <a16:creationId xmlns:a16="http://schemas.microsoft.com/office/drawing/2014/main" id="{F138687D-DCEE-AA4D-B865-B3913D3DE87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91255" y="893808"/>
            <a:ext cx="3012057" cy="1239792"/>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406400"/>
            <a:ext cx="10515600" cy="279400"/>
          </a:xfrm>
        </p:spPr>
        <p:txBody>
          <a:bodyPr/>
          <a:lstStyle/>
          <a:p>
            <a:r>
              <a:rPr lang="en-US" b="1" dirty="0"/>
              <a:t>Creating Charts: Area Chart</a:t>
            </a:r>
          </a:p>
        </p:txBody>
      </p:sp>
      <p:sp>
        <p:nvSpPr>
          <p:cNvPr id="7" name="Rectangle 6"/>
          <p:cNvSpPr/>
          <p:nvPr/>
        </p:nvSpPr>
        <p:spPr>
          <a:xfrm>
            <a:off x="8829644" y="3813775"/>
            <a:ext cx="2827369" cy="590931"/>
          </a:xfrm>
          <a:prstGeom prst="rect">
            <a:avLst/>
          </a:prstGeom>
        </p:spPr>
        <p:txBody>
          <a:bodyPr wrap="square">
            <a:spAutoFit/>
          </a:bodyPr>
          <a:lstStyle/>
          <a:p>
            <a:pPr>
              <a:lnSpc>
                <a:spcPct val="90000"/>
              </a:lnSpc>
            </a:pPr>
            <a:r>
              <a:rPr lang="en-US" b="1" dirty="0">
                <a:solidFill>
                  <a:schemeClr val="accent3"/>
                </a:solidFill>
              </a:rPr>
              <a:t>SQL query used for the chart series</a:t>
            </a:r>
          </a:p>
        </p:txBody>
      </p:sp>
      <p:pic>
        <p:nvPicPr>
          <p:cNvPr id="4" name="Picture 3">
            <a:extLst>
              <a:ext uri="{FF2B5EF4-FFF2-40B4-BE49-F238E27FC236}">
                <a16:creationId xmlns:a16="http://schemas.microsoft.com/office/drawing/2014/main" id="{F63442E4-7E29-6245-8CC5-F7F7A28C6F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965393"/>
            <a:ext cx="7694612" cy="3835395"/>
          </a:xfrm>
          <a:prstGeom prst="rect">
            <a:avLst/>
          </a:prstGeom>
          <a:ln>
            <a:solidFill>
              <a:schemeClr val="tx1"/>
            </a:solidFill>
          </a:ln>
        </p:spPr>
      </p:pic>
      <p:pic>
        <p:nvPicPr>
          <p:cNvPr id="13" name="Picture 12">
            <a:extLst>
              <a:ext uri="{FF2B5EF4-FFF2-40B4-BE49-F238E27FC236}">
                <a16:creationId xmlns:a16="http://schemas.microsoft.com/office/drawing/2014/main" id="{F93EB6F3-B626-EB41-BFDC-844D95C5636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85724" y="4960580"/>
            <a:ext cx="8548958" cy="1371219"/>
          </a:xfrm>
          <a:prstGeom prst="rect">
            <a:avLst/>
          </a:prstGeom>
          <a:ln>
            <a:solidFill>
              <a:schemeClr val="tx1"/>
            </a:solidFill>
          </a:ln>
        </p:spPr>
      </p:pic>
      <p:cxnSp>
        <p:nvCxnSpPr>
          <p:cNvPr id="14" name="Curved Connector 74">
            <a:extLst>
              <a:ext uri="{FF2B5EF4-FFF2-40B4-BE49-F238E27FC236}">
                <a16:creationId xmlns:a16="http://schemas.microsoft.com/office/drawing/2014/main" id="{F34DF8BA-4389-5743-AB7C-036BC4EFF50E}"/>
              </a:ext>
            </a:extLst>
          </p:cNvPr>
          <p:cNvCxnSpPr>
            <a:cxnSpLocks noChangeShapeType="1"/>
          </p:cNvCxnSpPr>
          <p:nvPr/>
        </p:nvCxnSpPr>
        <p:spPr bwMode="auto">
          <a:xfrm rot="5400000">
            <a:off x="9282376" y="4459888"/>
            <a:ext cx="646967" cy="536604"/>
          </a:xfrm>
          <a:prstGeom prst="curvedConnector3">
            <a:avLst>
              <a:gd name="adj1" fmla="val 50000"/>
            </a:avLst>
          </a:prstGeom>
          <a:noFill/>
          <a:ln w="28575" algn="ctr">
            <a:solidFill>
              <a:srgbClr val="000000"/>
            </a:solidFill>
            <a:round/>
            <a:headEnd/>
            <a:tailEnd type="triangle" w="lg" len="lg"/>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406400"/>
            <a:ext cx="10668000" cy="279400"/>
          </a:xfrm>
        </p:spPr>
        <p:txBody>
          <a:bodyPr/>
          <a:lstStyle/>
          <a:p>
            <a:r>
              <a:rPr lang="en-US" b="1" dirty="0"/>
              <a:t>Creating an Area Chart: Steps</a:t>
            </a:r>
          </a:p>
        </p:txBody>
      </p:sp>
      <p:pic>
        <p:nvPicPr>
          <p:cNvPr id="4" name="Picture 3">
            <a:extLst>
              <a:ext uri="{FF2B5EF4-FFF2-40B4-BE49-F238E27FC236}">
                <a16:creationId xmlns:a16="http://schemas.microsoft.com/office/drawing/2014/main" id="{3FFA2A2D-794D-8C47-ADEB-A46595A09E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981" y="649357"/>
            <a:ext cx="3429000" cy="3132778"/>
          </a:xfrm>
          <a:prstGeom prst="rect">
            <a:avLst/>
          </a:prstGeom>
          <a:ln>
            <a:solidFill>
              <a:srgbClr val="FF0000"/>
            </a:solidFill>
          </a:ln>
        </p:spPr>
      </p:pic>
      <p:pic>
        <p:nvPicPr>
          <p:cNvPr id="6" name="Picture 5">
            <a:extLst>
              <a:ext uri="{FF2B5EF4-FFF2-40B4-BE49-F238E27FC236}">
                <a16:creationId xmlns:a16="http://schemas.microsoft.com/office/drawing/2014/main" id="{1D4914CC-9840-264D-8639-66D8C3CCAF3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78145" y="1524000"/>
            <a:ext cx="4711700" cy="3175000"/>
          </a:xfrm>
          <a:prstGeom prst="rect">
            <a:avLst/>
          </a:prstGeom>
          <a:ln>
            <a:solidFill>
              <a:srgbClr val="FF0000"/>
            </a:solidFill>
          </a:ln>
        </p:spPr>
      </p:pic>
      <p:pic>
        <p:nvPicPr>
          <p:cNvPr id="9" name="Picture 8">
            <a:extLst>
              <a:ext uri="{FF2B5EF4-FFF2-40B4-BE49-F238E27FC236}">
                <a16:creationId xmlns:a16="http://schemas.microsoft.com/office/drawing/2014/main" id="{53C44E32-B2BB-AC40-99E1-C7CFC2A250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61212" y="2786754"/>
            <a:ext cx="4711700" cy="3530964"/>
          </a:xfrm>
          <a:prstGeom prst="rect">
            <a:avLst/>
          </a:prstGeom>
          <a:ln>
            <a:solidFill>
              <a:srgbClr val="FF0000"/>
            </a:solidFill>
          </a:ln>
        </p:spPr>
      </p:pic>
      <p:sp>
        <p:nvSpPr>
          <p:cNvPr id="30" name="Oval 144">
            <a:extLst>
              <a:ext uri="{FF2B5EF4-FFF2-40B4-BE49-F238E27FC236}">
                <a16:creationId xmlns:a16="http://schemas.microsoft.com/office/drawing/2014/main" id="{96E33FD0-9832-EC48-99C3-10E337F91A72}"/>
              </a:ext>
            </a:extLst>
          </p:cNvPr>
          <p:cNvSpPr>
            <a:spLocks noChangeArrowheads="1"/>
          </p:cNvSpPr>
          <p:nvPr/>
        </p:nvSpPr>
        <p:spPr bwMode="blackWhite">
          <a:xfrm>
            <a:off x="3633856" y="875531"/>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31" name="Oval 144">
            <a:extLst>
              <a:ext uri="{FF2B5EF4-FFF2-40B4-BE49-F238E27FC236}">
                <a16:creationId xmlns:a16="http://schemas.microsoft.com/office/drawing/2014/main" id="{44B1A360-41C1-9D4B-8FA7-E61E653F8132}"/>
              </a:ext>
            </a:extLst>
          </p:cNvPr>
          <p:cNvSpPr>
            <a:spLocks noChangeArrowheads="1"/>
          </p:cNvSpPr>
          <p:nvPr/>
        </p:nvSpPr>
        <p:spPr bwMode="blackWhite">
          <a:xfrm>
            <a:off x="5759449" y="134143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32" name="Oval 144">
            <a:extLst>
              <a:ext uri="{FF2B5EF4-FFF2-40B4-BE49-F238E27FC236}">
                <a16:creationId xmlns:a16="http://schemas.microsoft.com/office/drawing/2014/main" id="{1097290D-7873-E74E-9F71-A8C37127F08A}"/>
              </a:ext>
            </a:extLst>
          </p:cNvPr>
          <p:cNvSpPr>
            <a:spLocks noChangeArrowheads="1"/>
          </p:cNvSpPr>
          <p:nvPr/>
        </p:nvSpPr>
        <p:spPr bwMode="blackWhite">
          <a:xfrm>
            <a:off x="9666253" y="242162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406400"/>
            <a:ext cx="10668000" cy="279400"/>
          </a:xfrm>
        </p:spPr>
        <p:txBody>
          <a:bodyPr/>
          <a:lstStyle/>
          <a:p>
            <a:r>
              <a:rPr lang="en-US" b="1" dirty="0"/>
              <a:t>Creating an Area Chart: Steps</a:t>
            </a:r>
          </a:p>
        </p:txBody>
      </p:sp>
      <p:pic>
        <p:nvPicPr>
          <p:cNvPr id="4" name="Picture 3">
            <a:extLst>
              <a:ext uri="{FF2B5EF4-FFF2-40B4-BE49-F238E27FC236}">
                <a16:creationId xmlns:a16="http://schemas.microsoft.com/office/drawing/2014/main" id="{C31F2BCC-B3C5-F346-9E6E-6B4F5343EE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6546" y="664587"/>
            <a:ext cx="5334000" cy="1784431"/>
          </a:xfrm>
          <a:prstGeom prst="rect">
            <a:avLst/>
          </a:prstGeom>
          <a:ln>
            <a:solidFill>
              <a:srgbClr val="FF0000"/>
            </a:solidFill>
          </a:ln>
        </p:spPr>
      </p:pic>
      <p:pic>
        <p:nvPicPr>
          <p:cNvPr id="6" name="Picture 5">
            <a:extLst>
              <a:ext uri="{FF2B5EF4-FFF2-40B4-BE49-F238E27FC236}">
                <a16:creationId xmlns:a16="http://schemas.microsoft.com/office/drawing/2014/main" id="{B68E5DD7-163A-9E47-87B8-D9A80E25F4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41446" y="2422445"/>
            <a:ext cx="4386334" cy="3973076"/>
          </a:xfrm>
          <a:prstGeom prst="rect">
            <a:avLst/>
          </a:prstGeom>
          <a:ln>
            <a:solidFill>
              <a:srgbClr val="FF0000"/>
            </a:solidFill>
          </a:ln>
        </p:spPr>
      </p:pic>
      <p:pic>
        <p:nvPicPr>
          <p:cNvPr id="9" name="Picture 8">
            <a:extLst>
              <a:ext uri="{FF2B5EF4-FFF2-40B4-BE49-F238E27FC236}">
                <a16:creationId xmlns:a16="http://schemas.microsoft.com/office/drawing/2014/main" id="{6881FA1C-FD6B-C74E-ACE1-9905FE820BF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83257" y="655430"/>
            <a:ext cx="5529468" cy="3770092"/>
          </a:xfrm>
          <a:prstGeom prst="rect">
            <a:avLst/>
          </a:prstGeom>
          <a:ln>
            <a:solidFill>
              <a:srgbClr val="FF0000"/>
            </a:solidFill>
          </a:ln>
        </p:spPr>
      </p:pic>
      <p:sp>
        <p:nvSpPr>
          <p:cNvPr id="30" name="Oval 144">
            <a:extLst>
              <a:ext uri="{FF2B5EF4-FFF2-40B4-BE49-F238E27FC236}">
                <a16:creationId xmlns:a16="http://schemas.microsoft.com/office/drawing/2014/main" id="{6CD5A874-C9E5-184D-ACB7-1457E79D7201}"/>
              </a:ext>
            </a:extLst>
          </p:cNvPr>
          <p:cNvSpPr>
            <a:spLocks noChangeArrowheads="1"/>
          </p:cNvSpPr>
          <p:nvPr/>
        </p:nvSpPr>
        <p:spPr bwMode="blackWhite">
          <a:xfrm>
            <a:off x="425449" y="76142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
        <p:nvSpPr>
          <p:cNvPr id="31" name="Oval 144">
            <a:extLst>
              <a:ext uri="{FF2B5EF4-FFF2-40B4-BE49-F238E27FC236}">
                <a16:creationId xmlns:a16="http://schemas.microsoft.com/office/drawing/2014/main" id="{1D3643E8-79E2-3C4F-A11D-67A93ACE3164}"/>
              </a:ext>
            </a:extLst>
          </p:cNvPr>
          <p:cNvSpPr>
            <a:spLocks noChangeArrowheads="1"/>
          </p:cNvSpPr>
          <p:nvPr/>
        </p:nvSpPr>
        <p:spPr bwMode="blackWhite">
          <a:xfrm>
            <a:off x="2058883" y="324643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
        <p:nvSpPr>
          <p:cNvPr id="32" name="Oval 144">
            <a:extLst>
              <a:ext uri="{FF2B5EF4-FFF2-40B4-BE49-F238E27FC236}">
                <a16:creationId xmlns:a16="http://schemas.microsoft.com/office/drawing/2014/main" id="{20FBC3D8-B4E5-934E-8A1F-95B35064634B}"/>
              </a:ext>
            </a:extLst>
          </p:cNvPr>
          <p:cNvSpPr>
            <a:spLocks noChangeArrowheads="1"/>
          </p:cNvSpPr>
          <p:nvPr/>
        </p:nvSpPr>
        <p:spPr bwMode="blackWhite">
          <a:xfrm>
            <a:off x="9218612" y="4219743"/>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6</a:t>
            </a:r>
          </a:p>
        </p:txBody>
      </p:sp>
    </p:spTree>
    <p:extLst>
      <p:ext uri="{BB962C8B-B14F-4D97-AF65-F5344CB8AC3E}">
        <p14:creationId xmlns:p14="http://schemas.microsoft.com/office/powerpoint/2010/main" val="372455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406400"/>
            <a:ext cx="10515600" cy="279400"/>
          </a:xfrm>
        </p:spPr>
        <p:txBody>
          <a:bodyPr/>
          <a:lstStyle/>
          <a:p>
            <a:r>
              <a:rPr lang="en-US" b="1" dirty="0"/>
              <a:t>Creating Charts: Bar Chart</a:t>
            </a:r>
          </a:p>
        </p:txBody>
      </p:sp>
      <p:pic>
        <p:nvPicPr>
          <p:cNvPr id="4" name="Picture 3">
            <a:extLst>
              <a:ext uri="{FF2B5EF4-FFF2-40B4-BE49-F238E27FC236}">
                <a16:creationId xmlns:a16="http://schemas.microsoft.com/office/drawing/2014/main" id="{5F2AC691-3B58-AF49-A3B3-554C69C3CE6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0412" y="729873"/>
            <a:ext cx="10818812" cy="5398253"/>
          </a:xfrm>
          <a:prstGeom prst="rect">
            <a:avLst/>
          </a:prstGeom>
          <a:ln>
            <a:solidFill>
              <a:schemeClr val="tx1"/>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406400"/>
            <a:ext cx="10515600" cy="279400"/>
          </a:xfrm>
        </p:spPr>
        <p:txBody>
          <a:bodyPr/>
          <a:lstStyle/>
          <a:p>
            <a:r>
              <a:rPr lang="en-US" b="1" dirty="0"/>
              <a:t>Creating a Bar Chart: Steps</a:t>
            </a:r>
          </a:p>
        </p:txBody>
      </p:sp>
      <p:pic>
        <p:nvPicPr>
          <p:cNvPr id="4" name="Picture 3">
            <a:extLst>
              <a:ext uri="{FF2B5EF4-FFF2-40B4-BE49-F238E27FC236}">
                <a16:creationId xmlns:a16="http://schemas.microsoft.com/office/drawing/2014/main" id="{228AF19F-3658-D34B-A9F0-F6AF7A36BA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012" y="720436"/>
            <a:ext cx="3848100" cy="2360912"/>
          </a:xfrm>
          <a:prstGeom prst="rect">
            <a:avLst/>
          </a:prstGeom>
          <a:ln>
            <a:solidFill>
              <a:srgbClr val="FF0000"/>
            </a:solidFill>
          </a:ln>
        </p:spPr>
      </p:pic>
      <p:pic>
        <p:nvPicPr>
          <p:cNvPr id="8" name="Picture 7">
            <a:extLst>
              <a:ext uri="{FF2B5EF4-FFF2-40B4-BE49-F238E27FC236}">
                <a16:creationId xmlns:a16="http://schemas.microsoft.com/office/drawing/2014/main" id="{4F3A7782-152C-4445-A1E4-E1CFC8425A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70212" y="1880064"/>
            <a:ext cx="3891700" cy="3097871"/>
          </a:xfrm>
          <a:prstGeom prst="rect">
            <a:avLst/>
          </a:prstGeom>
          <a:ln>
            <a:solidFill>
              <a:srgbClr val="FF0000"/>
            </a:solidFill>
          </a:ln>
        </p:spPr>
      </p:pic>
      <p:pic>
        <p:nvPicPr>
          <p:cNvPr id="11" name="Picture 10">
            <a:extLst>
              <a:ext uri="{FF2B5EF4-FFF2-40B4-BE49-F238E27FC236}">
                <a16:creationId xmlns:a16="http://schemas.microsoft.com/office/drawing/2014/main" id="{511CF4DC-EB6D-274B-ACAF-6062403C8F8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87188" y="3685407"/>
            <a:ext cx="5262850" cy="2585056"/>
          </a:xfrm>
          <a:prstGeom prst="rect">
            <a:avLst/>
          </a:prstGeom>
          <a:ln>
            <a:solidFill>
              <a:srgbClr val="FF0000"/>
            </a:solidFill>
          </a:ln>
        </p:spPr>
      </p:pic>
      <p:sp>
        <p:nvSpPr>
          <p:cNvPr id="25" name="Oval 144">
            <a:extLst>
              <a:ext uri="{FF2B5EF4-FFF2-40B4-BE49-F238E27FC236}">
                <a16:creationId xmlns:a16="http://schemas.microsoft.com/office/drawing/2014/main" id="{A5E5C684-89C4-0242-BF8A-D9E06BB560E1}"/>
              </a:ext>
            </a:extLst>
          </p:cNvPr>
          <p:cNvSpPr>
            <a:spLocks noChangeArrowheads="1"/>
          </p:cNvSpPr>
          <p:nvPr/>
        </p:nvSpPr>
        <p:spPr bwMode="blackWhite">
          <a:xfrm>
            <a:off x="3884612" y="784376"/>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6" name="Oval 144">
            <a:extLst>
              <a:ext uri="{FF2B5EF4-FFF2-40B4-BE49-F238E27FC236}">
                <a16:creationId xmlns:a16="http://schemas.microsoft.com/office/drawing/2014/main" id="{CADA2AA9-0532-5247-B76A-FF2CCBC5D9EE}"/>
              </a:ext>
            </a:extLst>
          </p:cNvPr>
          <p:cNvSpPr>
            <a:spLocks noChangeArrowheads="1"/>
          </p:cNvSpPr>
          <p:nvPr/>
        </p:nvSpPr>
        <p:spPr bwMode="blackWhite">
          <a:xfrm>
            <a:off x="6453187" y="182047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7" name="Oval 144">
            <a:extLst>
              <a:ext uri="{FF2B5EF4-FFF2-40B4-BE49-F238E27FC236}">
                <a16:creationId xmlns:a16="http://schemas.microsoft.com/office/drawing/2014/main" id="{9021B0DF-7797-B74F-A08A-00325445035C}"/>
              </a:ext>
            </a:extLst>
          </p:cNvPr>
          <p:cNvSpPr>
            <a:spLocks noChangeArrowheads="1"/>
          </p:cNvSpPr>
          <p:nvPr/>
        </p:nvSpPr>
        <p:spPr bwMode="blackWhite">
          <a:xfrm>
            <a:off x="9218612" y="4219743"/>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Oracle_16x9_2014_521</Template>
  <TotalTime>9467</TotalTime>
  <Words>5373</Words>
  <Application>Microsoft Macintosh PowerPoint</Application>
  <PresentationFormat>Custom</PresentationFormat>
  <Paragraphs>367</Paragraphs>
  <Slides>40</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Courier New</vt:lpstr>
      <vt:lpstr>Times New Roman</vt:lpstr>
      <vt:lpstr>Wingdings</vt:lpstr>
      <vt:lpstr>Oracle_16x9_2014_521</vt:lpstr>
      <vt:lpstr>PowerPoint Presentation</vt:lpstr>
      <vt:lpstr>PowerPoint Presentation</vt:lpstr>
      <vt:lpstr>PowerPoint Presentation</vt:lpstr>
      <vt:lpstr>Creating Charts</vt:lpstr>
      <vt:lpstr>Creating Charts: Area Chart</vt:lpstr>
      <vt:lpstr>Creating an Area Chart: Steps</vt:lpstr>
      <vt:lpstr>Creating an Area Chart: Steps</vt:lpstr>
      <vt:lpstr>Creating Charts: Bar Chart</vt:lpstr>
      <vt:lpstr>Creating a Bar Chart: Steps</vt:lpstr>
      <vt:lpstr>Creating a Bar Chart: Steps</vt:lpstr>
      <vt:lpstr>Creating a Bar Chart: Steps</vt:lpstr>
      <vt:lpstr>Editing Chart Attributes</vt:lpstr>
      <vt:lpstr>Creating Charts: Line Chart</vt:lpstr>
      <vt:lpstr>Creating a Line Chart: Steps</vt:lpstr>
      <vt:lpstr>Creating a Line Chart: Steps</vt:lpstr>
      <vt:lpstr>Altering the Display of a Line Chart</vt:lpstr>
      <vt:lpstr>Creating Charts: Pie Chart</vt:lpstr>
      <vt:lpstr>Creating a Pie Chart: Steps</vt:lpstr>
      <vt:lpstr>Creating a Pie Chart: Steps</vt:lpstr>
      <vt:lpstr>Altering the Display of a Pie Chart</vt:lpstr>
      <vt:lpstr>Creating a Range Chart: Example</vt:lpstr>
      <vt:lpstr>Creating a Range Chart: Steps</vt:lpstr>
      <vt:lpstr>Creating a Range Chart: Steps</vt:lpstr>
      <vt:lpstr>Customizing the Display of a Range Chart</vt:lpstr>
      <vt:lpstr>Creating Calendars</vt:lpstr>
      <vt:lpstr>Creating a Calendar</vt:lpstr>
      <vt:lpstr>Creating a Calendar</vt:lpstr>
      <vt:lpstr>Editing Calendar Attributes in Property Editor</vt:lpstr>
      <vt:lpstr>Enabling the Dragging and Dropping of Data: Example</vt:lpstr>
      <vt:lpstr>Enabling the Dragging and Dropping of Data: Steps</vt:lpstr>
      <vt:lpstr>Creating Trees</vt:lpstr>
      <vt:lpstr>Creating a Tree: Example</vt:lpstr>
      <vt:lpstr>Creating a Tree: Example</vt:lpstr>
      <vt:lpstr>Creating a Tree: Example</vt:lpstr>
      <vt:lpstr>Modifying a Tree</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Chaitanya Koratamaddi</dc:creator>
  <cp:keywords>Oracle corporate Tagline</cp:keywords>
  <cp:lastModifiedBy>Chaitanya Koratamaddi</cp:lastModifiedBy>
  <cp:revision>701</cp:revision>
  <dcterms:created xsi:type="dcterms:W3CDTF">2014-06-19T18:11:18Z</dcterms:created>
  <dcterms:modified xsi:type="dcterms:W3CDTF">2020-01-14T18:18:22Z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